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98" r:id="rId3"/>
    <p:sldId id="299" r:id="rId4"/>
    <p:sldId id="300" r:id="rId5"/>
    <p:sldId id="301" r:id="rId6"/>
    <p:sldId id="302" r:id="rId7"/>
    <p:sldId id="328" r:id="rId8"/>
    <p:sldId id="270" r:id="rId9"/>
    <p:sldId id="324" r:id="rId10"/>
    <p:sldId id="303" r:id="rId11"/>
    <p:sldId id="318" r:id="rId12"/>
    <p:sldId id="305" r:id="rId13"/>
    <p:sldId id="308" r:id="rId14"/>
    <p:sldId id="312" r:id="rId15"/>
    <p:sldId id="319" r:id="rId16"/>
    <p:sldId id="320" r:id="rId17"/>
    <p:sldId id="307" r:id="rId18"/>
    <p:sldId id="321" r:id="rId19"/>
    <p:sldId id="314" r:id="rId20"/>
    <p:sldId id="322" r:id="rId21"/>
    <p:sldId id="323" r:id="rId22"/>
    <p:sldId id="326" r:id="rId23"/>
    <p:sldId id="279" r:id="rId24"/>
    <p:sldId id="330" r:id="rId25"/>
    <p:sldId id="277" r:id="rId26"/>
    <p:sldId id="331" r:id="rId27"/>
    <p:sldId id="333" r:id="rId28"/>
    <p:sldId id="335" r:id="rId29"/>
    <p:sldId id="334" r:id="rId30"/>
    <p:sldId id="327" r:id="rId31"/>
    <p:sldId id="329" r:id="rId32"/>
    <p:sldId id="283" r:id="rId33"/>
    <p:sldId id="285" r:id="rId34"/>
    <p:sldId id="287" r:id="rId35"/>
    <p:sldId id="290" r:id="rId36"/>
    <p:sldId id="336" r:id="rId37"/>
    <p:sldId id="337" r:id="rId38"/>
    <p:sldId id="291" r:id="rId39"/>
    <p:sldId id="292" r:id="rId40"/>
    <p:sldId id="338" r:id="rId41"/>
    <p:sldId id="296" r:id="rId42"/>
    <p:sldId id="297" r:id="rId43"/>
    <p:sldId id="339" r:id="rId44"/>
    <p:sldId id="340" r:id="rId45"/>
    <p:sldId id="341" r:id="rId46"/>
    <p:sldId id="342" r:id="rId47"/>
    <p:sldId id="343" r:id="rId48"/>
    <p:sldId id="344" r:id="rId49"/>
    <p:sldId id="345" r:id="rId5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B9B632"/>
    <a:srgbClr val="FFFFCC"/>
    <a:srgbClr val="595959"/>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8" autoAdjust="0"/>
  </p:normalViewPr>
  <p:slideViewPr>
    <p:cSldViewPr>
      <p:cViewPr varScale="1">
        <p:scale>
          <a:sx n="125" d="100"/>
          <a:sy n="125" d="100"/>
        </p:scale>
        <p:origin x="-1376" y="-12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Dropbox\NASA-Climate-Change\Bird%20Data\annas%20temp%20BBS%20folder\KentuckyWarbler-MAP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bbateman.RUSSELL\Desktop\Dickcissel\Dickcissel_BBS_Abundance_2012_state_analy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bbateman.RUSSELL\Desktop\Dickcissel\Dickcissel_BBS_Abundance_2012_state_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a:t>Adult-Juvenile Ratio</a:t>
            </a:r>
          </a:p>
        </c:rich>
      </c:tx>
      <c:layout>
        <c:manualLayout>
          <c:xMode val="edge"/>
          <c:yMode val="edge"/>
          <c:x val="0.215368153980752"/>
          <c:y val="0.0395298304058147"/>
        </c:manualLayout>
      </c:layout>
      <c:overlay val="0"/>
    </c:title>
    <c:autoTitleDeleted val="0"/>
    <c:plotArea>
      <c:layout/>
      <c:lineChart>
        <c:grouping val="standard"/>
        <c:varyColors val="0"/>
        <c:ser>
          <c:idx val="0"/>
          <c:order val="0"/>
          <c:spPr>
            <a:ln w="57150"/>
          </c:spPr>
          <c:marker>
            <c:symbol val="none"/>
          </c:marker>
          <c:cat>
            <c:numRef>
              <c:f>Sheet1!$A$1:$A$19</c:f>
              <c:numCache>
                <c:formatCode>General</c:formatCode>
                <c:ptCount val="19"/>
                <c:pt idx="0">
                  <c:v>1994.0</c:v>
                </c:pt>
                <c:pt idx="1">
                  <c:v>1995.0</c:v>
                </c:pt>
                <c:pt idx="2">
                  <c:v>1996.0</c:v>
                </c:pt>
                <c:pt idx="3">
                  <c:v>1997.0</c:v>
                </c:pt>
                <c:pt idx="4">
                  <c:v>1998.0</c:v>
                </c:pt>
                <c:pt idx="5">
                  <c:v>1999.0</c:v>
                </c:pt>
                <c:pt idx="6">
                  <c:v>2000.0</c:v>
                </c:pt>
                <c:pt idx="7">
                  <c:v>2001.0</c:v>
                </c:pt>
                <c:pt idx="8">
                  <c:v>2002.0</c:v>
                </c:pt>
                <c:pt idx="9">
                  <c:v>2003.0</c:v>
                </c:pt>
                <c:pt idx="10">
                  <c:v>2004.0</c:v>
                </c:pt>
                <c:pt idx="11">
                  <c:v>2005.0</c:v>
                </c:pt>
                <c:pt idx="12">
                  <c:v>2006.0</c:v>
                </c:pt>
                <c:pt idx="13">
                  <c:v>2007.0</c:v>
                </c:pt>
                <c:pt idx="14">
                  <c:v>2008.0</c:v>
                </c:pt>
                <c:pt idx="15">
                  <c:v>2009.0</c:v>
                </c:pt>
                <c:pt idx="16">
                  <c:v>2010.0</c:v>
                </c:pt>
                <c:pt idx="17">
                  <c:v>2011.0</c:v>
                </c:pt>
                <c:pt idx="18">
                  <c:v>2012.0</c:v>
                </c:pt>
              </c:numCache>
            </c:numRef>
          </c:cat>
          <c:val>
            <c:numRef>
              <c:f>Sheet1!$E$1:$E$19</c:f>
              <c:numCache>
                <c:formatCode>General</c:formatCode>
                <c:ptCount val="19"/>
                <c:pt idx="0">
                  <c:v>0.336134453781513</c:v>
                </c:pt>
                <c:pt idx="1">
                  <c:v>0.478468899521531</c:v>
                </c:pt>
                <c:pt idx="2">
                  <c:v>0.431924882629108</c:v>
                </c:pt>
                <c:pt idx="3">
                  <c:v>0.316455696202532</c:v>
                </c:pt>
                <c:pt idx="4">
                  <c:v>0.190243902439024</c:v>
                </c:pt>
                <c:pt idx="5">
                  <c:v>0.477064220183486</c:v>
                </c:pt>
                <c:pt idx="6">
                  <c:v>0.29064039408867</c:v>
                </c:pt>
                <c:pt idx="7">
                  <c:v>0.448780487804878</c:v>
                </c:pt>
                <c:pt idx="8">
                  <c:v>0.403846153846154</c:v>
                </c:pt>
                <c:pt idx="9">
                  <c:v>0.222222222222222</c:v>
                </c:pt>
                <c:pt idx="10">
                  <c:v>0.290816326530612</c:v>
                </c:pt>
                <c:pt idx="11">
                  <c:v>0.37</c:v>
                </c:pt>
                <c:pt idx="12">
                  <c:v>0.356164383561644</c:v>
                </c:pt>
                <c:pt idx="13">
                  <c:v>0.35202492211838</c:v>
                </c:pt>
                <c:pt idx="14">
                  <c:v>0.348909657320872</c:v>
                </c:pt>
                <c:pt idx="15">
                  <c:v>0.811023622047244</c:v>
                </c:pt>
                <c:pt idx="16">
                  <c:v>1.056179775280899</c:v>
                </c:pt>
                <c:pt idx="17">
                  <c:v>0.203389830508475</c:v>
                </c:pt>
                <c:pt idx="18">
                  <c:v>0.643356643356643</c:v>
                </c:pt>
              </c:numCache>
            </c:numRef>
          </c:val>
          <c:smooth val="0"/>
        </c:ser>
        <c:dLbls>
          <c:showLegendKey val="0"/>
          <c:showVal val="0"/>
          <c:showCatName val="0"/>
          <c:showSerName val="0"/>
          <c:showPercent val="0"/>
          <c:showBubbleSize val="0"/>
        </c:dLbls>
        <c:marker val="1"/>
        <c:smooth val="0"/>
        <c:axId val="-2113735048"/>
        <c:axId val="-2113731768"/>
      </c:lineChart>
      <c:catAx>
        <c:axId val="-2113735048"/>
        <c:scaling>
          <c:orientation val="minMax"/>
        </c:scaling>
        <c:delete val="0"/>
        <c:axPos val="b"/>
        <c:numFmt formatCode="General" sourceLinked="1"/>
        <c:majorTickMark val="out"/>
        <c:minorTickMark val="none"/>
        <c:tickLblPos val="nextTo"/>
        <c:spPr>
          <a:ln>
            <a:solidFill>
              <a:schemeClr val="bg1"/>
            </a:solidFill>
          </a:ln>
        </c:spPr>
        <c:txPr>
          <a:bodyPr/>
          <a:lstStyle/>
          <a:p>
            <a:pPr>
              <a:defRPr sz="2000"/>
            </a:pPr>
            <a:endParaRPr lang="en-US"/>
          </a:p>
        </c:txPr>
        <c:crossAx val="-2113731768"/>
        <c:crosses val="autoZero"/>
        <c:auto val="1"/>
        <c:lblAlgn val="ctr"/>
        <c:lblOffset val="100"/>
        <c:noMultiLvlLbl val="0"/>
      </c:catAx>
      <c:valAx>
        <c:axId val="-2113731768"/>
        <c:scaling>
          <c:orientation val="minMax"/>
        </c:scaling>
        <c:delete val="0"/>
        <c:axPos val="l"/>
        <c:majorGridlines>
          <c:spPr>
            <a:ln>
              <a:solidFill>
                <a:schemeClr val="bg1"/>
              </a:solidFill>
            </a:ln>
          </c:spPr>
        </c:majorGridlines>
        <c:numFmt formatCode="General" sourceLinked="1"/>
        <c:majorTickMark val="out"/>
        <c:minorTickMark val="none"/>
        <c:tickLblPos val="nextTo"/>
        <c:spPr>
          <a:ln>
            <a:solidFill>
              <a:schemeClr val="bg1"/>
            </a:solidFill>
          </a:ln>
        </c:spPr>
        <c:txPr>
          <a:bodyPr/>
          <a:lstStyle/>
          <a:p>
            <a:pPr>
              <a:defRPr sz="2000"/>
            </a:pPr>
            <a:endParaRPr lang="en-US"/>
          </a:p>
        </c:txPr>
        <c:crossAx val="-2113735048"/>
        <c:crosses val="autoZero"/>
        <c:crossBetween val="between"/>
      </c:valAx>
      <c:spPr>
        <a:ln>
          <a:solidFill>
            <a:schemeClr val="bg1"/>
          </a:solidFill>
        </a:ln>
      </c:spPr>
    </c:plotArea>
    <c:plotVisOnly val="1"/>
    <c:dispBlanksAs val="gap"/>
    <c:showDLblsOverMax val="0"/>
  </c:chart>
  <c:spPr>
    <a:solidFill>
      <a:schemeClr val="accent5">
        <a:lumMod val="40000"/>
        <a:lumOff val="60000"/>
      </a:schemeClr>
    </a:solidFill>
    <a:ln w="76200">
      <a:solidFill>
        <a:schemeClr val="accent5">
          <a:lumMod val="50000"/>
        </a:schemeClr>
      </a:solidFill>
    </a:ln>
  </c:spPr>
  <c:txPr>
    <a:bodyPr/>
    <a:lstStyle/>
    <a:p>
      <a:pPr>
        <a:defRPr>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err="1"/>
              <a:t>Dickcissel</a:t>
            </a:r>
            <a:r>
              <a:rPr lang="en-US" sz="2000" dirty="0"/>
              <a:t> </a:t>
            </a:r>
            <a:r>
              <a:rPr lang="en-US" sz="2000" dirty="0" smtClean="0"/>
              <a:t>Abundance</a:t>
            </a:r>
            <a:br>
              <a:rPr lang="en-US" sz="2000" dirty="0" smtClean="0"/>
            </a:br>
            <a:r>
              <a:rPr lang="en-US" sz="2000" dirty="0" smtClean="0"/>
              <a:t>Core </a:t>
            </a:r>
            <a:r>
              <a:rPr lang="en-US" sz="2000" dirty="0"/>
              <a:t>Range</a:t>
            </a:r>
          </a:p>
        </c:rich>
      </c:tx>
      <c:layout>
        <c:manualLayout>
          <c:xMode val="edge"/>
          <c:yMode val="edge"/>
          <c:x val="0.216426426426426"/>
          <c:y val="0.0167314442903288"/>
        </c:manualLayout>
      </c:layout>
      <c:overlay val="0"/>
    </c:title>
    <c:autoTitleDeleted val="0"/>
    <c:plotArea>
      <c:layout>
        <c:manualLayout>
          <c:layoutTarget val="inner"/>
          <c:xMode val="edge"/>
          <c:yMode val="edge"/>
          <c:x val="0.0597201002859717"/>
          <c:y val="0.179390066396607"/>
          <c:w val="0.901904897023008"/>
          <c:h val="0.648310310763523"/>
        </c:manualLayout>
      </c:layout>
      <c:lineChart>
        <c:grouping val="standard"/>
        <c:varyColors val="0"/>
        <c:ser>
          <c:idx val="0"/>
          <c:order val="0"/>
          <c:tx>
            <c:v>Dickcissel Abundance Core Range</c:v>
          </c:tx>
          <c:marker>
            <c:symbol val="none"/>
          </c:marker>
          <c:cat>
            <c:numRef>
              <c:f>Dickcissel_BBS_Abundance_2012_W!$K$1356:$BA$1356</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Dickcissel_BBS_Abundance_2012_W!$K$1355:$BA$1355</c:f>
              <c:numCache>
                <c:formatCode>General</c:formatCode>
                <c:ptCount val="43"/>
                <c:pt idx="0">
                  <c:v>69.05813953488354</c:v>
                </c:pt>
                <c:pt idx="1">
                  <c:v>66.53846153846135</c:v>
                </c:pt>
                <c:pt idx="2">
                  <c:v>67.30864197530864</c:v>
                </c:pt>
                <c:pt idx="3">
                  <c:v>57.68888888888891</c:v>
                </c:pt>
                <c:pt idx="4">
                  <c:v>49.24210526315796</c:v>
                </c:pt>
                <c:pt idx="5">
                  <c:v>53.50495049504946</c:v>
                </c:pt>
                <c:pt idx="6">
                  <c:v>49.0873786407767</c:v>
                </c:pt>
                <c:pt idx="7">
                  <c:v>48.13675213675218</c:v>
                </c:pt>
                <c:pt idx="8">
                  <c:v>43.6923076923077</c:v>
                </c:pt>
                <c:pt idx="9">
                  <c:v>41.93220338983051</c:v>
                </c:pt>
                <c:pt idx="10">
                  <c:v>44.54700854700855</c:v>
                </c:pt>
                <c:pt idx="11">
                  <c:v>40.56521739130435</c:v>
                </c:pt>
                <c:pt idx="12">
                  <c:v>38.3684210526315</c:v>
                </c:pt>
                <c:pt idx="13">
                  <c:v>40.26363636363634</c:v>
                </c:pt>
                <c:pt idx="14">
                  <c:v>52.55434782608695</c:v>
                </c:pt>
                <c:pt idx="15">
                  <c:v>51.88888888888889</c:v>
                </c:pt>
                <c:pt idx="16">
                  <c:v>50.35514018691589</c:v>
                </c:pt>
                <c:pt idx="17">
                  <c:v>53.12500000000004</c:v>
                </c:pt>
                <c:pt idx="18">
                  <c:v>48.66666666666656</c:v>
                </c:pt>
                <c:pt idx="19">
                  <c:v>47.04854368932039</c:v>
                </c:pt>
                <c:pt idx="20">
                  <c:v>53.01941747572809</c:v>
                </c:pt>
                <c:pt idx="21">
                  <c:v>44.9009900990099</c:v>
                </c:pt>
                <c:pt idx="22">
                  <c:v>42.01754385964904</c:v>
                </c:pt>
                <c:pt idx="23">
                  <c:v>53.20909090909091</c:v>
                </c:pt>
                <c:pt idx="24">
                  <c:v>56.05309734513274</c:v>
                </c:pt>
                <c:pt idx="25">
                  <c:v>43.6271186440679</c:v>
                </c:pt>
                <c:pt idx="26">
                  <c:v>49.57812500000004</c:v>
                </c:pt>
                <c:pt idx="27">
                  <c:v>41.71544715447155</c:v>
                </c:pt>
                <c:pt idx="28">
                  <c:v>48.88793103448275</c:v>
                </c:pt>
                <c:pt idx="29">
                  <c:v>42.00909090909091</c:v>
                </c:pt>
                <c:pt idx="30">
                  <c:v>46.7007874015748</c:v>
                </c:pt>
                <c:pt idx="31">
                  <c:v>51.6923076923077</c:v>
                </c:pt>
                <c:pt idx="32">
                  <c:v>49.99264705882348</c:v>
                </c:pt>
                <c:pt idx="33">
                  <c:v>58.81560283687948</c:v>
                </c:pt>
                <c:pt idx="34">
                  <c:v>50.65671641791045</c:v>
                </c:pt>
                <c:pt idx="35">
                  <c:v>57.51111111111111</c:v>
                </c:pt>
                <c:pt idx="36">
                  <c:v>54.01408450704209</c:v>
                </c:pt>
                <c:pt idx="37">
                  <c:v>47.80952380952381</c:v>
                </c:pt>
                <c:pt idx="38">
                  <c:v>55.14388489208628</c:v>
                </c:pt>
                <c:pt idx="39">
                  <c:v>60.17687074829932</c:v>
                </c:pt>
                <c:pt idx="40">
                  <c:v>60.97761194029849</c:v>
                </c:pt>
                <c:pt idx="41">
                  <c:v>60.23188405797099</c:v>
                </c:pt>
                <c:pt idx="42">
                  <c:v>46.25373134328358</c:v>
                </c:pt>
              </c:numCache>
            </c:numRef>
          </c:val>
          <c:smooth val="0"/>
        </c:ser>
        <c:dLbls>
          <c:showLegendKey val="0"/>
          <c:showVal val="0"/>
          <c:showCatName val="0"/>
          <c:showSerName val="0"/>
          <c:showPercent val="0"/>
          <c:showBubbleSize val="0"/>
        </c:dLbls>
        <c:marker val="1"/>
        <c:smooth val="0"/>
        <c:axId val="-2096294920"/>
        <c:axId val="-2096291944"/>
      </c:lineChart>
      <c:catAx>
        <c:axId val="-2096294920"/>
        <c:scaling>
          <c:orientation val="minMax"/>
        </c:scaling>
        <c:delete val="0"/>
        <c:axPos val="b"/>
        <c:numFmt formatCode="General" sourceLinked="1"/>
        <c:majorTickMark val="out"/>
        <c:minorTickMark val="none"/>
        <c:tickLblPos val="nextTo"/>
        <c:txPr>
          <a:bodyPr/>
          <a:lstStyle/>
          <a:p>
            <a:pPr>
              <a:defRPr sz="2000"/>
            </a:pPr>
            <a:endParaRPr lang="en-US"/>
          </a:p>
        </c:txPr>
        <c:crossAx val="-2096291944"/>
        <c:crosses val="autoZero"/>
        <c:auto val="1"/>
        <c:lblAlgn val="ctr"/>
        <c:lblOffset val="100"/>
        <c:noMultiLvlLbl val="0"/>
      </c:catAx>
      <c:valAx>
        <c:axId val="-2096291944"/>
        <c:scaling>
          <c:orientation val="minMax"/>
        </c:scaling>
        <c:delete val="0"/>
        <c:axPos val="l"/>
        <c:numFmt formatCode="General" sourceLinked="1"/>
        <c:majorTickMark val="out"/>
        <c:minorTickMark val="none"/>
        <c:tickLblPos val="nextTo"/>
        <c:txPr>
          <a:bodyPr/>
          <a:lstStyle/>
          <a:p>
            <a:pPr>
              <a:defRPr sz="2000"/>
            </a:pPr>
            <a:endParaRPr lang="en-US"/>
          </a:p>
        </c:txPr>
        <c:crossAx val="-2096294920"/>
        <c:crosses val="autoZero"/>
        <c:crossBetween val="between"/>
      </c:valAx>
    </c:plotArea>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60425452726829"/>
          <c:y val="0.00258609986324087"/>
        </c:manualLayout>
      </c:layout>
      <c:overlay val="0"/>
      <c:txPr>
        <a:bodyPr/>
        <a:lstStyle/>
        <a:p>
          <a:pPr>
            <a:defRPr sz="2000"/>
          </a:pPr>
          <a:endParaRPr lang="en-US"/>
        </a:p>
      </c:txPr>
    </c:title>
    <c:autoTitleDeleted val="0"/>
    <c:plotArea>
      <c:layout>
        <c:manualLayout>
          <c:layoutTarget val="inner"/>
          <c:xMode val="edge"/>
          <c:yMode val="edge"/>
          <c:x val="0.0765559031856616"/>
          <c:y val="0.163148471714811"/>
          <c:w val="0.890947789576525"/>
          <c:h val="0.727620095758924"/>
        </c:manualLayout>
      </c:layout>
      <c:lineChart>
        <c:grouping val="standard"/>
        <c:varyColors val="0"/>
        <c:ser>
          <c:idx val="0"/>
          <c:order val="0"/>
          <c:tx>
            <c:v>Dickcissel Abundance Wisconsin</c:v>
          </c:tx>
          <c:marker>
            <c:symbol val="none"/>
          </c:marker>
          <c:cat>
            <c:numRef>
              <c:f>Dickcissel_BBS_Abundance_2012_W!$L$1:$BB$1</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Dickcissel_BBS_Abundance_2012_W!$L$82:$BB$82</c:f>
              <c:numCache>
                <c:formatCode>General</c:formatCode>
                <c:ptCount val="43"/>
                <c:pt idx="0">
                  <c:v>2.272727272727278</c:v>
                </c:pt>
                <c:pt idx="1">
                  <c:v>6.23404255319149</c:v>
                </c:pt>
                <c:pt idx="2">
                  <c:v>6.866666666666666</c:v>
                </c:pt>
                <c:pt idx="3">
                  <c:v>6.395833333333333</c:v>
                </c:pt>
                <c:pt idx="4">
                  <c:v>4.27083333333334</c:v>
                </c:pt>
                <c:pt idx="5">
                  <c:v>3.22</c:v>
                </c:pt>
                <c:pt idx="6">
                  <c:v>3.311111111111111</c:v>
                </c:pt>
                <c:pt idx="7">
                  <c:v>3.166666666666666</c:v>
                </c:pt>
                <c:pt idx="8">
                  <c:v>0.979166666666666</c:v>
                </c:pt>
                <c:pt idx="9">
                  <c:v>0.810810810810812</c:v>
                </c:pt>
                <c:pt idx="10">
                  <c:v>1.612244897959182</c:v>
                </c:pt>
                <c:pt idx="11">
                  <c:v>0.28</c:v>
                </c:pt>
                <c:pt idx="12">
                  <c:v>0.595744680851064</c:v>
                </c:pt>
                <c:pt idx="13">
                  <c:v>0.44</c:v>
                </c:pt>
                <c:pt idx="14">
                  <c:v>0.32</c:v>
                </c:pt>
                <c:pt idx="15">
                  <c:v>0.0851063829787236</c:v>
                </c:pt>
                <c:pt idx="16">
                  <c:v>0.313725490196078</c:v>
                </c:pt>
                <c:pt idx="17">
                  <c:v>2.519230769230769</c:v>
                </c:pt>
                <c:pt idx="18">
                  <c:v>4.84</c:v>
                </c:pt>
                <c:pt idx="19">
                  <c:v>3.811320754716981</c:v>
                </c:pt>
                <c:pt idx="20">
                  <c:v>3.960784313725491</c:v>
                </c:pt>
                <c:pt idx="21">
                  <c:v>2.764705882352946</c:v>
                </c:pt>
                <c:pt idx="22">
                  <c:v>2.519230769230769</c:v>
                </c:pt>
                <c:pt idx="23">
                  <c:v>1.88</c:v>
                </c:pt>
                <c:pt idx="24">
                  <c:v>2.41818181818182</c:v>
                </c:pt>
                <c:pt idx="25">
                  <c:v>1.862745098039216</c:v>
                </c:pt>
                <c:pt idx="26">
                  <c:v>1.326086956521742</c:v>
                </c:pt>
                <c:pt idx="27">
                  <c:v>0.641509433962264</c:v>
                </c:pt>
                <c:pt idx="28">
                  <c:v>1.224137931034483</c:v>
                </c:pt>
                <c:pt idx="29">
                  <c:v>1.354838709677419</c:v>
                </c:pt>
                <c:pt idx="30">
                  <c:v>4.350877192982456</c:v>
                </c:pt>
                <c:pt idx="31">
                  <c:v>1.3</c:v>
                </c:pt>
                <c:pt idx="32">
                  <c:v>2.222222222222223</c:v>
                </c:pt>
                <c:pt idx="33">
                  <c:v>1.476923076923077</c:v>
                </c:pt>
                <c:pt idx="34">
                  <c:v>0.5</c:v>
                </c:pt>
                <c:pt idx="35">
                  <c:v>1.390625</c:v>
                </c:pt>
                <c:pt idx="36">
                  <c:v>6.287878787878788</c:v>
                </c:pt>
                <c:pt idx="37">
                  <c:v>2.608695652173916</c:v>
                </c:pt>
                <c:pt idx="38">
                  <c:v>0.746268656716419</c:v>
                </c:pt>
                <c:pt idx="39">
                  <c:v>2.461538461538462</c:v>
                </c:pt>
                <c:pt idx="40">
                  <c:v>3.426470588235294</c:v>
                </c:pt>
                <c:pt idx="41">
                  <c:v>3.942857142857143</c:v>
                </c:pt>
                <c:pt idx="42">
                  <c:v>11.64150943396226</c:v>
                </c:pt>
              </c:numCache>
            </c:numRef>
          </c:val>
          <c:smooth val="0"/>
        </c:ser>
        <c:dLbls>
          <c:showLegendKey val="0"/>
          <c:showVal val="0"/>
          <c:showCatName val="0"/>
          <c:showSerName val="0"/>
          <c:showPercent val="0"/>
          <c:showBubbleSize val="0"/>
        </c:dLbls>
        <c:marker val="1"/>
        <c:smooth val="0"/>
        <c:axId val="-2096269432"/>
        <c:axId val="-2096266456"/>
      </c:lineChart>
      <c:catAx>
        <c:axId val="-2096269432"/>
        <c:scaling>
          <c:orientation val="minMax"/>
        </c:scaling>
        <c:delete val="0"/>
        <c:axPos val="b"/>
        <c:numFmt formatCode="General" sourceLinked="1"/>
        <c:majorTickMark val="out"/>
        <c:minorTickMark val="none"/>
        <c:tickLblPos val="nextTo"/>
        <c:txPr>
          <a:bodyPr/>
          <a:lstStyle/>
          <a:p>
            <a:pPr>
              <a:defRPr sz="2000"/>
            </a:pPr>
            <a:endParaRPr lang="en-US"/>
          </a:p>
        </c:txPr>
        <c:crossAx val="-2096266456"/>
        <c:crosses val="autoZero"/>
        <c:auto val="1"/>
        <c:lblAlgn val="ctr"/>
        <c:lblOffset val="100"/>
        <c:noMultiLvlLbl val="0"/>
      </c:catAx>
      <c:valAx>
        <c:axId val="-2096266456"/>
        <c:scaling>
          <c:orientation val="minMax"/>
        </c:scaling>
        <c:delete val="0"/>
        <c:axPos val="l"/>
        <c:numFmt formatCode="General" sourceLinked="1"/>
        <c:majorTickMark val="out"/>
        <c:minorTickMark val="none"/>
        <c:tickLblPos val="nextTo"/>
        <c:txPr>
          <a:bodyPr/>
          <a:lstStyle/>
          <a:p>
            <a:pPr>
              <a:defRPr sz="2000"/>
            </a:pPr>
            <a:endParaRPr lang="en-US"/>
          </a:p>
        </c:txPr>
        <c:crossAx val="-2096269432"/>
        <c:crosses val="autoZero"/>
        <c:crossBetween val="between"/>
      </c:valAx>
      <c:spPr>
        <a:noFill/>
        <a:ln w="25400">
          <a:noFill/>
        </a:ln>
      </c:spPr>
    </c:plotArea>
    <c:plotVisOnly val="1"/>
    <c:dispBlanksAs val="gap"/>
    <c:showDLblsOverMax val="0"/>
  </c:chart>
  <c:spPr>
    <a:solidFill>
      <a:schemeClr val="bg1"/>
    </a:solid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5673AB1-AF05-49ED-98CA-0B9BD428303A}" type="datetimeFigureOut">
              <a:rPr lang="en-US" smtClean="0"/>
              <a:t>4/26/13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C44D2F1-EB6C-4C13-A9ED-0043F7BFAC69}" type="slidenum">
              <a:rPr lang="en-US" smtClean="0"/>
              <a:t>‹#›</a:t>
            </a:fld>
            <a:endParaRPr lang="en-US"/>
          </a:p>
        </p:txBody>
      </p:sp>
    </p:spTree>
    <p:extLst>
      <p:ext uri="{BB962C8B-B14F-4D97-AF65-F5344CB8AC3E}">
        <p14:creationId xmlns:p14="http://schemas.microsoft.com/office/powerpoint/2010/main" val="979531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E1B8C70-C9E1-476F-A4DA-BFB0391E5DCF}" type="datetimeFigureOut">
              <a:rPr lang="en-US" smtClean="0"/>
              <a:pPr/>
              <a:t>4/26/13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666DB03-A37D-4B11-997D-64B559A0C714}" type="slidenum">
              <a:rPr lang="en-US" smtClean="0"/>
              <a:pPr/>
              <a:t>‹#›</a:t>
            </a:fld>
            <a:endParaRPr lang="en-US"/>
          </a:p>
        </p:txBody>
      </p:sp>
    </p:spTree>
    <p:extLst>
      <p:ext uri="{BB962C8B-B14F-4D97-AF65-F5344CB8AC3E}">
        <p14:creationId xmlns:p14="http://schemas.microsoft.com/office/powerpoint/2010/main" val="268515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our theoretical framework.</a:t>
            </a:r>
          </a:p>
          <a:p>
            <a:r>
              <a:rPr lang="en-US" baseline="0" dirty="0" smtClean="0"/>
              <a:t>Alternative hypotheses for local abundance drops</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Coded according to</a:t>
            </a:r>
            <a:r>
              <a:rPr lang="en-US" baseline="0" dirty="0" smtClean="0"/>
              <a:t> the definitions of the National Gap Analysis </a:t>
            </a:r>
            <a:r>
              <a:rPr lang="en-US" baseline="0" dirty="0" err="1" smtClean="0"/>
              <a:t>Pogram</a:t>
            </a:r>
            <a:endParaRPr lang="en-US" dirty="0" smtClean="0"/>
          </a:p>
          <a:p>
            <a:r>
              <a:rPr lang="en-US" dirty="0" smtClean="0"/>
              <a:t>Gap 1-2</a:t>
            </a:r>
            <a:r>
              <a:rPr lang="en-US" baseline="0" dirty="0" smtClean="0"/>
              <a:t> public lands with a protection mandate</a:t>
            </a:r>
          </a:p>
          <a:p>
            <a:r>
              <a:rPr lang="en-US" baseline="0" dirty="0" smtClean="0"/>
              <a:t>Gap 3-4 public lands that are multiple use or do not have a protection mandate</a:t>
            </a:r>
            <a:endParaRPr lang="en-US" dirty="0"/>
          </a:p>
        </p:txBody>
      </p:sp>
      <p:sp>
        <p:nvSpPr>
          <p:cNvPr id="4" name="Slide Number Placeholder 3"/>
          <p:cNvSpPr>
            <a:spLocks noGrp="1"/>
          </p:cNvSpPr>
          <p:nvPr>
            <p:ph type="sldNum" sz="quarter" idx="10"/>
          </p:nvPr>
        </p:nvSpPr>
        <p:spPr/>
        <p:txBody>
          <a:bodyPr/>
          <a:lstStyle/>
          <a:p>
            <a:fld id="{21E1E78E-36A1-46B9-A1D0-42D70078C584}" type="slidenum">
              <a:rPr lang="en-US" smtClean="0"/>
              <a:pPr/>
              <a:t>38</a:t>
            </a:fld>
            <a:endParaRPr lang="en-US"/>
          </a:p>
        </p:txBody>
      </p:sp>
    </p:spTree>
    <p:extLst>
      <p:ext uri="{BB962C8B-B14F-4D97-AF65-F5344CB8AC3E}">
        <p14:creationId xmlns:p14="http://schemas.microsoft.com/office/powerpoint/2010/main" val="3857691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of </a:t>
            </a:r>
            <a:r>
              <a:rPr lang="en-US" dirty="0" err="1" smtClean="0"/>
              <a:t>Kruskall</a:t>
            </a:r>
            <a:r>
              <a:rPr lang="en-US" dirty="0" smtClean="0"/>
              <a:t> Wallace</a:t>
            </a:r>
            <a:r>
              <a:rPr lang="en-US" baseline="0" dirty="0" smtClean="0"/>
              <a:t> test of differences  (nonparametric analog of one way </a:t>
            </a:r>
            <a:r>
              <a:rPr lang="en-US" baseline="0" dirty="0" err="1" smtClean="0"/>
              <a:t>anova</a:t>
            </a:r>
            <a:r>
              <a:rPr lang="en-US" baseline="0" dirty="0" smtClean="0"/>
              <a:t>)</a:t>
            </a:r>
          </a:p>
          <a:p>
            <a:endParaRPr lang="en-US" baseline="0" dirty="0" smtClean="0"/>
          </a:p>
          <a:p>
            <a:r>
              <a:rPr lang="en-US" baseline="0" dirty="0" smtClean="0"/>
              <a:t>In </a:t>
            </a:r>
            <a:r>
              <a:rPr lang="en-US" baseline="0" dirty="0" err="1" smtClean="0"/>
              <a:t>wi</a:t>
            </a:r>
            <a:r>
              <a:rPr lang="en-US" baseline="0" dirty="0" smtClean="0"/>
              <a:t>, 39 SGCN </a:t>
            </a:r>
            <a:r>
              <a:rPr lang="en-US" baseline="0" dirty="0" err="1" smtClean="0"/>
              <a:t>sp</a:t>
            </a:r>
            <a:r>
              <a:rPr lang="en-US" baseline="0" dirty="0" smtClean="0"/>
              <a:t> are likely picked up on BBS (back of envelope estimate), of the ~ 100 </a:t>
            </a:r>
            <a:r>
              <a:rPr lang="en-US" baseline="0" dirty="0" err="1" smtClean="0"/>
              <a:t>northwoods</a:t>
            </a:r>
            <a:r>
              <a:rPr lang="en-US" baseline="0" dirty="0" smtClean="0"/>
              <a:t> species likely picked up on WI </a:t>
            </a:r>
            <a:r>
              <a:rPr lang="en-US" baseline="0" dirty="0" err="1" smtClean="0"/>
              <a:t>bbs</a:t>
            </a:r>
            <a:r>
              <a:rPr lang="en-US" baseline="0" dirty="0" smtClean="0"/>
              <a:t> routes</a:t>
            </a:r>
            <a:endParaRPr lang="en-US" dirty="0"/>
          </a:p>
        </p:txBody>
      </p:sp>
      <p:sp>
        <p:nvSpPr>
          <p:cNvPr id="4" name="Slide Number Placeholder 3"/>
          <p:cNvSpPr>
            <a:spLocks noGrp="1"/>
          </p:cNvSpPr>
          <p:nvPr>
            <p:ph type="sldNum" sz="quarter" idx="10"/>
          </p:nvPr>
        </p:nvSpPr>
        <p:spPr/>
        <p:txBody>
          <a:bodyPr/>
          <a:lstStyle/>
          <a:p>
            <a:fld id="{21E1E78E-36A1-46B9-A1D0-42D70078C584}" type="slidenum">
              <a:rPr lang="en-US" smtClean="0"/>
              <a:pPr/>
              <a:t>39</a:t>
            </a:fld>
            <a:endParaRPr lang="en-US"/>
          </a:p>
        </p:txBody>
      </p:sp>
    </p:spTree>
    <p:extLst>
      <p:ext uri="{BB962C8B-B14F-4D97-AF65-F5344CB8AC3E}">
        <p14:creationId xmlns:p14="http://schemas.microsoft.com/office/powerpoint/2010/main" val="289925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see protected areas overlaid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E1E78E-36A1-46B9-A1D0-42D70078C584}" type="slidenum">
              <a:rPr lang="en-US" smtClean="0"/>
              <a:pPr/>
              <a:t>40</a:t>
            </a:fld>
            <a:endParaRPr lang="en-US"/>
          </a:p>
        </p:txBody>
      </p:sp>
    </p:spTree>
    <p:extLst>
      <p:ext uri="{BB962C8B-B14F-4D97-AF65-F5344CB8AC3E}">
        <p14:creationId xmlns:p14="http://schemas.microsoft.com/office/powerpoint/2010/main" val="330933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see protected areas overlaid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E1E78E-36A1-46B9-A1D0-42D70078C584}" type="slidenum">
              <a:rPr lang="en-US" smtClean="0"/>
              <a:pPr/>
              <a:t>41</a:t>
            </a:fld>
            <a:endParaRPr lang="en-US"/>
          </a:p>
        </p:txBody>
      </p:sp>
    </p:spTree>
    <p:extLst>
      <p:ext uri="{BB962C8B-B14F-4D97-AF65-F5344CB8AC3E}">
        <p14:creationId xmlns:p14="http://schemas.microsoft.com/office/powerpoint/2010/main" val="330933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see protected areas overlaid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E1E78E-36A1-46B9-A1D0-42D70078C584}" type="slidenum">
              <a:rPr lang="en-US" smtClean="0"/>
              <a:pPr/>
              <a:t>42</a:t>
            </a:fld>
            <a:endParaRPr lang="en-US"/>
          </a:p>
        </p:txBody>
      </p:sp>
    </p:spTree>
    <p:extLst>
      <p:ext uri="{BB962C8B-B14F-4D97-AF65-F5344CB8AC3E}">
        <p14:creationId xmlns:p14="http://schemas.microsoft.com/office/powerpoint/2010/main" val="2575460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see protected areas overlaid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1E1E78E-36A1-46B9-A1D0-42D70078C584}" type="slidenum">
              <a:rPr lang="en-US" smtClean="0"/>
              <a:pPr/>
              <a:t>43</a:t>
            </a:fld>
            <a:endParaRPr lang="en-US"/>
          </a:p>
        </p:txBody>
      </p:sp>
    </p:spTree>
    <p:extLst>
      <p:ext uri="{BB962C8B-B14F-4D97-AF65-F5344CB8AC3E}">
        <p14:creationId xmlns:p14="http://schemas.microsoft.com/office/powerpoint/2010/main" val="2575460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the datasets in place, both for extreme</a:t>
            </a:r>
            <a:r>
              <a:rPr lang="en-US" baseline="0" dirty="0" smtClean="0"/>
              <a:t> events, and for bird responses</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45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main response is</a:t>
            </a:r>
            <a:r>
              <a:rPr lang="en-US" baseline="0" dirty="0" smtClean="0"/>
              <a:t> Mortality (30 % of species), but Movement also common (15% of species)</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46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Outmigration</a:t>
            </a:r>
            <a:r>
              <a:rPr lang="en-US" baseline="0" dirty="0" smtClean="0"/>
              <a:t> is one important movement pattern.  Concentration not yet tested, nor the types of mortality</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47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Protected areas appear to be important </a:t>
            </a:r>
            <a:r>
              <a:rPr lang="en-US" dirty="0" err="1" smtClean="0"/>
              <a:t>refugia</a:t>
            </a:r>
            <a:r>
              <a:rPr lang="en-US" dirty="0" smtClean="0"/>
              <a:t> – but aren’t always in the right places given future climate change</a:t>
            </a:r>
            <a:endParaRPr lang="en-US" dirty="0"/>
          </a:p>
        </p:txBody>
      </p:sp>
      <p:sp>
        <p:nvSpPr>
          <p:cNvPr id="4" name="Slide Number Placeholder 3"/>
          <p:cNvSpPr>
            <a:spLocks noGrp="1"/>
          </p:cNvSpPr>
          <p:nvPr>
            <p:ph type="sldNum" sz="quarter" idx="10"/>
          </p:nvPr>
        </p:nvSpPr>
        <p:spPr/>
        <p:txBody>
          <a:bodyPr/>
          <a:lstStyle/>
          <a:p>
            <a:fld id="{21E1E78E-36A1-46B9-A1D0-42D70078C584}" type="slidenum">
              <a:rPr lang="en-US" smtClean="0"/>
              <a:pPr/>
              <a:t>48</a:t>
            </a:fld>
            <a:endParaRPr lang="en-US"/>
          </a:p>
        </p:txBody>
      </p:sp>
    </p:spTree>
    <p:extLst>
      <p:ext uri="{BB962C8B-B14F-4D97-AF65-F5344CB8AC3E}">
        <p14:creationId xmlns:p14="http://schemas.microsoft.com/office/powerpoint/2010/main" val="3857691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some examples.  Here the Texas</a:t>
            </a:r>
            <a:r>
              <a:rPr lang="en-US" baseline="0" dirty="0" smtClean="0"/>
              <a:t> drought of 2011</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2012</a:t>
            </a:r>
            <a:r>
              <a:rPr lang="en-US" baseline="0" dirty="0" smtClean="0"/>
              <a:t> </a:t>
            </a:r>
            <a:r>
              <a:rPr lang="en-US" baseline="0" dirty="0" err="1" smtClean="0"/>
              <a:t>heatwave</a:t>
            </a:r>
            <a:r>
              <a:rPr lang="en-US" baseline="0" dirty="0" smtClean="0"/>
              <a:t> in the Midwest.</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LOTS of great data on extreme events.  Working</a:t>
            </a:r>
            <a:r>
              <a:rPr lang="en-US" baseline="0" dirty="0" smtClean="0"/>
              <a:t> on making it available</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heavens for </a:t>
            </a:r>
            <a:r>
              <a:rPr lang="en-US" baseline="0" dirty="0" err="1" smtClean="0"/>
              <a:t>postdocs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Stay tuned</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smtClean="0"/>
              <a:t>Summarized anomaly values within extents of BBS buffers</a:t>
            </a:r>
          </a:p>
          <a:p>
            <a:endParaRPr lang="en-US" dirty="0" smtClean="0"/>
          </a:p>
          <a:p>
            <a:endParaRPr lang="en-US" dirty="0" smtClean="0"/>
          </a:p>
          <a:p>
            <a:r>
              <a:rPr lang="en-US" dirty="0" smtClean="0"/>
              <a:t>Deviance – how much does abundance in a given area differ from long term average, in response to extreme event? </a:t>
            </a:r>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Deviance – how much does abundance in a given area differ from long term average, in response to extreme event? </a:t>
            </a:r>
          </a:p>
          <a:p>
            <a:pPr defTabSz="966612">
              <a:defRPr/>
            </a:pPr>
            <a:endParaRPr lang="en-US" dirty="0" smtClean="0"/>
          </a:p>
          <a:p>
            <a:pPr defTabSz="966612">
              <a:defRPr/>
            </a:pPr>
            <a:r>
              <a:rPr lang="en-US" dirty="0" smtClean="0"/>
              <a:t>ADD chart</a:t>
            </a:r>
            <a:r>
              <a:rPr lang="en-US" baseline="0" dirty="0" smtClean="0"/>
              <a:t> of weather anomaly for core that </a:t>
            </a:r>
            <a:r>
              <a:rPr lang="en-US" baseline="0" dirty="0" err="1" smtClean="0"/>
              <a:t>brooke</a:t>
            </a:r>
            <a:r>
              <a:rPr lang="en-US" baseline="0" dirty="0" smtClean="0"/>
              <a:t> showed us last week.</a:t>
            </a:r>
            <a:endParaRPr lang="en-US" dirty="0" smtClean="0"/>
          </a:p>
          <a:p>
            <a:endParaRPr lang="en-US" dirty="0"/>
          </a:p>
        </p:txBody>
      </p:sp>
      <p:sp>
        <p:nvSpPr>
          <p:cNvPr id="4" name="Slide Number Placeholder 3"/>
          <p:cNvSpPr>
            <a:spLocks noGrp="1"/>
          </p:cNvSpPr>
          <p:nvPr>
            <p:ph type="sldNum" sz="quarter" idx="10"/>
          </p:nvPr>
        </p:nvSpPr>
        <p:spPr/>
        <p:txBody>
          <a:bodyPr/>
          <a:lstStyle/>
          <a:p>
            <a:fld id="{6666DB03-A37D-4B11-997D-64B559A0C714}"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78F228-0DE1-496F-B99F-4CCC38BA61BC}"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3011595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8F228-0DE1-496F-B99F-4CCC38BA61BC}"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2204789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8F228-0DE1-496F-B99F-4CCC38BA61BC}"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300585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78F228-0DE1-496F-B99F-4CCC38BA61BC}"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77908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78F228-0DE1-496F-B99F-4CCC38BA61BC}" type="datetimeFigureOut">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66702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78F228-0DE1-496F-B99F-4CCC38BA61BC}" type="datetimeFigureOut">
              <a:rPr lang="en-US" smtClean="0"/>
              <a:pPr/>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195449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78F228-0DE1-496F-B99F-4CCC38BA61BC}" type="datetimeFigureOut">
              <a:rPr lang="en-US" smtClean="0"/>
              <a:pPr/>
              <a:t>4/26/13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282025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78F228-0DE1-496F-B99F-4CCC38BA61BC}" type="datetimeFigureOut">
              <a:rPr lang="en-US" smtClean="0"/>
              <a:pPr/>
              <a:t>4/26/13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2617737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8F228-0DE1-496F-B99F-4CCC38BA61BC}" type="datetimeFigureOut">
              <a:rPr lang="en-US" smtClean="0"/>
              <a:pPr/>
              <a:t>4/26/13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2239643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8F228-0DE1-496F-B99F-4CCC38BA61BC}" type="datetimeFigureOut">
              <a:rPr lang="en-US" smtClean="0"/>
              <a:pPr/>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2467802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78F228-0DE1-496F-B99F-4CCC38BA61BC}" type="datetimeFigureOut">
              <a:rPr lang="en-US" smtClean="0"/>
              <a:pPr/>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712A23-7A13-4C11-9545-7754EF5D5843}" type="slidenum">
              <a:rPr lang="en-US" smtClean="0"/>
              <a:pPr/>
              <a:t>‹#›</a:t>
            </a:fld>
            <a:endParaRPr lang="en-US"/>
          </a:p>
        </p:txBody>
      </p:sp>
    </p:spTree>
    <p:extLst>
      <p:ext uri="{BB962C8B-B14F-4D97-AF65-F5344CB8AC3E}">
        <p14:creationId xmlns:p14="http://schemas.microsoft.com/office/powerpoint/2010/main" val="29281823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8F228-0DE1-496F-B99F-4CCC38BA61BC}" type="datetimeFigureOut">
              <a:rPr lang="en-US" smtClean="0"/>
              <a:pPr/>
              <a:t>4/26/13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12A23-7A13-4C11-9545-7754EF5D5843}" type="slidenum">
              <a:rPr lang="en-US" smtClean="0"/>
              <a:pPr/>
              <a:t>‹#›</a:t>
            </a:fld>
            <a:endParaRPr lang="en-US"/>
          </a:p>
        </p:txBody>
      </p:sp>
    </p:spTree>
    <p:extLst>
      <p:ext uri="{BB962C8B-B14F-4D97-AF65-F5344CB8AC3E}">
        <p14:creationId xmlns:p14="http://schemas.microsoft.com/office/powerpoint/2010/main" val="390303505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2NY7XZeQpo3TlM&amp;tbnid=wRtYPqKORfp_UM:&amp;ved=0CAUQjRw&amp;url=http://slashdot.org/topic/bi/businesses-struggling-with-data-flood-survey/&amp;ei=Z7p1UfGSIYKO2gWG54DoBw&amp;bvm=bv.45512109,d.b2I&amp;psig=AFQjCNHTyuhFOLatO7eA2cPwlnFZQi10Fg&amp;ust=1366756196292924" TargetMode="External"/><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url?sa=i&amp;rct=j&amp;q=&amp;esrc=s&amp;frm=1&amp;source=images&amp;cd=&amp;cad=rja&amp;docid=2AjRl2kn4wWCvM&amp;tbnid=SR7Nbb4vaIpT1M:&amp;ved=0CAUQjRw&amp;url=http://www.ducks.org/conservation/photo-essay-waterfowl-bands?poe=Aug12ENews&amp;ei=wtJ1UbbKMMXQ2QWShYD4Cg&amp;bvm=bv.45512109,d.b2I&amp;psig=AFQjCNFHfJrjjHJfsA_iQZqSLdZLInB74Q&amp;ust=1366762551543429" TargetMode="Externa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url?sa=i&amp;rct=j&amp;q=&amp;esrc=s&amp;frm=1&amp;source=images&amp;cd=&amp;cad=rja&amp;docid=2AjRl2kn4wWCvM&amp;tbnid=SR7Nbb4vaIpT1M:&amp;ved=0CAUQjRw&amp;url=http://www.ducks.org/conservation/photo-essay-waterfowl-bands?poe=Aug12ENews&amp;ei=wtJ1UbbKMMXQ2QWShYD4Cg&amp;bvm=bv.45512109,d.b2I&amp;psig=AFQjCNFHfJrjjHJfsA_iQZqSLdZLInB74Q&amp;ust=1366762551543429" TargetMode="External"/><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url?sa=i&amp;rct=j&amp;q=&amp;esrc=s&amp;frm=1&amp;source=images&amp;cd=&amp;cad=rja&amp;docid=LVroXePu_jfZ3M&amp;tbnid=XJd40eBEIN7l3M:&amp;ved=0CAUQjRw&amp;url=http://stevecreek.com/up-close-look-at-a-singing-dickcissel/&amp;ei=LfB1UY2tDqmR2QX104HwCg&amp;bvm=bv.45512109,d.b2I&amp;psig=AFQjCNFv6y7UNoBLA-yqnzyf6kZDNiunGg&amp;ust=1366770028437405" TargetMode="External"/><Relationship Id="rId3"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gif"/></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vWGDcZWAQNvqSM&amp;tbnid=qXh1N4U26W-xFM:&amp;ved=0CAUQjRw&amp;url=http://nationalzoo.si.edu/scbi/migratorybirds/blog/default.cfm?id=104&amp;ei=TOx1UbC2E6nt2QWk6oCICA&amp;bvm=bv.45512109,d.b2I&amp;psig=AFQjCNEy87vXx122lexKyGiu7LRB0eEynA&amp;ust=1366769083087610" TargetMode="External"/><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8458200" cy="1470025"/>
          </a:xfrm>
        </p:spPr>
        <p:txBody>
          <a:bodyPr>
            <a:normAutofit fontScale="90000"/>
          </a:bodyPr>
          <a:lstStyle/>
          <a:p>
            <a:r>
              <a:rPr lang="en-US" dirty="0" smtClean="0"/>
              <a:t>The effects of extreme climate events </a:t>
            </a:r>
            <a:br>
              <a:rPr lang="en-US" dirty="0" smtClean="0"/>
            </a:br>
            <a:r>
              <a:rPr lang="en-US" dirty="0" smtClean="0"/>
              <a:t>on avian demographics:</a:t>
            </a:r>
            <a:br>
              <a:rPr lang="en-US" dirty="0" smtClean="0"/>
            </a:br>
            <a:r>
              <a:rPr lang="en-US" sz="900" dirty="0" smtClean="0"/>
              <a:t/>
            </a:r>
            <a:br>
              <a:rPr lang="en-US" sz="900" dirty="0" smtClean="0"/>
            </a:br>
            <a:r>
              <a:rPr lang="en-US" dirty="0" smtClean="0"/>
              <a:t>the role of habitat </a:t>
            </a:r>
            <a:r>
              <a:rPr lang="en-US" dirty="0" err="1" smtClean="0"/>
              <a:t>refugia</a:t>
            </a:r>
            <a:r>
              <a:rPr lang="en-US" dirty="0" smtClean="0"/>
              <a:t> in mitigating climate change effects</a:t>
            </a:r>
            <a:br>
              <a:rPr lang="en-US" dirty="0" smtClean="0"/>
            </a:br>
            <a:r>
              <a:rPr lang="en-US" sz="900" dirty="0" smtClean="0"/>
              <a:t/>
            </a:r>
            <a:br>
              <a:rPr lang="en-US" sz="900" dirty="0" smtClean="0"/>
            </a:br>
            <a:r>
              <a:rPr lang="en-US" dirty="0" smtClean="0"/>
              <a:t>Year 2</a:t>
            </a:r>
            <a:endParaRPr lang="en-US" dirty="0"/>
          </a:p>
        </p:txBody>
      </p:sp>
      <p:sp>
        <p:nvSpPr>
          <p:cNvPr id="3" name="Subtitle 2"/>
          <p:cNvSpPr>
            <a:spLocks noGrp="1"/>
          </p:cNvSpPr>
          <p:nvPr>
            <p:ph type="subTitle" idx="1"/>
          </p:nvPr>
        </p:nvSpPr>
        <p:spPr>
          <a:xfrm>
            <a:off x="990600" y="4495800"/>
            <a:ext cx="7391400" cy="1752600"/>
          </a:xfrm>
        </p:spPr>
        <p:txBody>
          <a:bodyPr>
            <a:noAutofit/>
          </a:bodyPr>
          <a:lstStyle/>
          <a:p>
            <a:r>
              <a:rPr lang="en-US" sz="2400" dirty="0" smtClean="0"/>
              <a:t>Pat </a:t>
            </a:r>
            <a:r>
              <a:rPr lang="en-US" sz="2400" dirty="0" err="1" smtClean="0"/>
              <a:t>Heglund</a:t>
            </a:r>
            <a:r>
              <a:rPr lang="en-US" sz="2400" dirty="0" smtClean="0"/>
              <a:t>, </a:t>
            </a:r>
            <a:r>
              <a:rPr lang="en-US" sz="2400" u="sng" dirty="0" smtClean="0"/>
              <a:t>A. M. </a:t>
            </a:r>
            <a:r>
              <a:rPr lang="en-US" sz="2400" u="sng" dirty="0" err="1" smtClean="0"/>
              <a:t>Pidgeon</a:t>
            </a:r>
            <a:r>
              <a:rPr lang="en-US" sz="2400" dirty="0" smtClean="0"/>
              <a:t>, R. </a:t>
            </a:r>
            <a:r>
              <a:rPr lang="en-US" sz="2400" dirty="0" err="1" smtClean="0"/>
              <a:t>Akcakaya</a:t>
            </a:r>
            <a:r>
              <a:rPr lang="en-US" sz="2400" dirty="0" smtClean="0"/>
              <a:t>, </a:t>
            </a:r>
            <a:br>
              <a:rPr lang="en-US" sz="2400" dirty="0" smtClean="0"/>
            </a:br>
            <a:r>
              <a:rPr lang="en-US" sz="2400" dirty="0" smtClean="0"/>
              <a:t>W. </a:t>
            </a:r>
            <a:r>
              <a:rPr lang="en-US" sz="2400" dirty="0" err="1" smtClean="0"/>
              <a:t>Thogmartin</a:t>
            </a:r>
            <a:r>
              <a:rPr lang="en-US" sz="2400" dirty="0" smtClean="0"/>
              <a:t>, T. P. Albright, </a:t>
            </a:r>
            <a:br>
              <a:rPr lang="en-US" sz="2400" dirty="0" smtClean="0"/>
            </a:br>
            <a:r>
              <a:rPr lang="en-US" sz="2400" dirty="0" smtClean="0"/>
              <a:t>S. J. </a:t>
            </a:r>
            <a:r>
              <a:rPr lang="en-US" sz="2400" dirty="0" err="1" smtClean="0"/>
              <a:t>Vavrus</a:t>
            </a:r>
            <a:r>
              <a:rPr lang="en-US" sz="2400" dirty="0" smtClean="0"/>
              <a:t>, C. H. </a:t>
            </a:r>
            <a:r>
              <a:rPr lang="en-US" sz="2400" dirty="0" err="1" smtClean="0"/>
              <a:t>Flather</a:t>
            </a:r>
            <a:r>
              <a:rPr lang="en-US" sz="2400" dirty="0" smtClean="0"/>
              <a:t>, B. Bateman, </a:t>
            </a:r>
            <a:br>
              <a:rPr lang="en-US" sz="2400" dirty="0" smtClean="0"/>
            </a:br>
            <a:r>
              <a:rPr lang="en-US" sz="2400" dirty="0" smtClean="0"/>
              <a:t>J. </a:t>
            </a:r>
            <a:r>
              <a:rPr lang="en-US" sz="2400" dirty="0" err="1" smtClean="0"/>
              <a:t>Gorzo</a:t>
            </a:r>
            <a:r>
              <a:rPr lang="en-US" sz="2400" dirty="0" smtClean="0"/>
              <a:t>, V. C. </a:t>
            </a:r>
            <a:r>
              <a:rPr lang="en-US" sz="2400" dirty="0" err="1" smtClean="0"/>
              <a:t>Radeloff</a:t>
            </a:r>
            <a:endParaRPr lang="en-US" sz="2400" dirty="0" smtClean="0"/>
          </a:p>
        </p:txBody>
      </p:sp>
      <p:pic>
        <p:nvPicPr>
          <p:cNvPr id="1026" name="Picture 2" descr="https://encrypted-tbn2.gstatic.com/images?q=tbn:ANd9GcTqqo9jhgroAFRFpYLCKgcw6ql9R5Fb6_i7fl2o_VLM_q8eSRr2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861111"/>
            <a:ext cx="838200" cy="996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134" y="6128816"/>
            <a:ext cx="1085850" cy="72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587" y="6189462"/>
            <a:ext cx="1685925" cy="600075"/>
          </a:xfrm>
          <a:prstGeom prst="rect">
            <a:avLst/>
          </a:prstGeom>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115" y="6276975"/>
            <a:ext cx="145732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9045" y="5815633"/>
            <a:ext cx="1064955" cy="1064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3803" y="5884096"/>
            <a:ext cx="883728" cy="97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6477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0" y="3581400"/>
            <a:ext cx="9144000" cy="32766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1" y="-50948"/>
            <a:ext cx="9433560" cy="629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6211669"/>
            <a:ext cx="9144001" cy="646331"/>
          </a:xfrm>
          <a:prstGeom prst="rect">
            <a:avLst/>
          </a:prstGeom>
          <a:solidFill>
            <a:schemeClr val="bg1">
              <a:lumMod val="95000"/>
              <a:lumOff val="5000"/>
            </a:schemeClr>
          </a:solidFill>
        </p:spPr>
        <p:txBody>
          <a:bodyPr wrap="square" rtlCol="0">
            <a:spAutoFit/>
          </a:bodyPr>
          <a:lstStyle/>
          <a:p>
            <a:pPr algn="ctr"/>
            <a:r>
              <a:rPr lang="en-US" sz="3600" dirty="0" smtClean="0">
                <a:solidFill>
                  <a:schemeClr val="accent6">
                    <a:lumMod val="75000"/>
                  </a:schemeClr>
                </a:solidFill>
              </a:rPr>
              <a:t>North American Breeding Bird Survey Data </a:t>
            </a:r>
            <a:endParaRPr lang="en-US" sz="3600" dirty="0">
              <a:solidFill>
                <a:schemeClr val="accent6">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0" y="1371600"/>
            <a:ext cx="9144000" cy="5486400"/>
          </a:xfrm>
          <a:prstGeom prst="rect">
            <a:avLst/>
          </a:prstGeom>
        </p:spPr>
      </p:pic>
      <p:sp>
        <p:nvSpPr>
          <p:cNvPr id="8" name="Title 7"/>
          <p:cNvSpPr>
            <a:spLocks noGrp="1"/>
          </p:cNvSpPr>
          <p:nvPr>
            <p:ph type="title"/>
          </p:nvPr>
        </p:nvSpPr>
        <p:spPr/>
        <p:txBody>
          <a:bodyPr/>
          <a:lstStyle/>
          <a:p>
            <a:r>
              <a:rPr lang="en-US" dirty="0" smtClean="0"/>
              <a:t>Route importance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Z:\BBS\Extracted\Maps\SPI30\Anomaly\5600.May.drought.200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p:spPr>
      </p:pic>
      <p:sp>
        <p:nvSpPr>
          <p:cNvPr id="8" name="Title 7"/>
          <p:cNvSpPr>
            <a:spLocks noGrp="1"/>
          </p:cNvSpPr>
          <p:nvPr>
            <p:ph type="title"/>
          </p:nvPr>
        </p:nvSpPr>
        <p:spPr/>
        <p:txBody>
          <a:bodyPr/>
          <a:lstStyle/>
          <a:p>
            <a:r>
              <a:rPr lang="en-US" dirty="0" smtClean="0"/>
              <a:t>2007 May SPI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Z:\BBS\Extracted\Maps\SPI30\2007\5600.SPI30.200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p:spPr>
      </p:pic>
      <p:sp>
        <p:nvSpPr>
          <p:cNvPr id="8" name="Title 7"/>
          <p:cNvSpPr>
            <a:spLocks noGrp="1"/>
          </p:cNvSpPr>
          <p:nvPr>
            <p:ph type="title"/>
          </p:nvPr>
        </p:nvSpPr>
        <p:spPr/>
        <p:txBody>
          <a:bodyPr/>
          <a:lstStyle/>
          <a:p>
            <a:r>
              <a:rPr lang="en-US" dirty="0" smtClean="0"/>
              <a:t>Importance x 2007 May SPI</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Z:\BBS\Extracted\Maps\SPI30\2007\5600.SPI30.200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p:spPr>
      </p:pic>
      <p:sp>
        <p:nvSpPr>
          <p:cNvPr id="8" name="Title 7"/>
          <p:cNvSpPr>
            <a:spLocks noGrp="1"/>
          </p:cNvSpPr>
          <p:nvPr>
            <p:ph type="title"/>
          </p:nvPr>
        </p:nvSpPr>
        <p:spPr/>
        <p:txBody>
          <a:bodyPr/>
          <a:lstStyle/>
          <a:p>
            <a:r>
              <a:rPr lang="en-US" dirty="0" smtClean="0"/>
              <a:t>Importance x 2007 May SPI</a:t>
            </a:r>
            <a:endParaRPr lang="en-US" dirty="0"/>
          </a:p>
        </p:txBody>
      </p:sp>
      <p:sp>
        <p:nvSpPr>
          <p:cNvPr id="4" name="TextBox 3"/>
          <p:cNvSpPr txBox="1"/>
          <p:nvPr/>
        </p:nvSpPr>
        <p:spPr>
          <a:xfrm>
            <a:off x="2514600" y="2514600"/>
            <a:ext cx="4953000" cy="2554545"/>
          </a:xfrm>
          <a:prstGeom prst="rect">
            <a:avLst/>
          </a:prstGeom>
          <a:solidFill>
            <a:srgbClr val="B9B632">
              <a:alpha val="61176"/>
            </a:srgbClr>
          </a:solidFill>
        </p:spPr>
        <p:txBody>
          <a:bodyPr wrap="square" rtlCol="0">
            <a:spAutoFit/>
          </a:bodyPr>
          <a:lstStyle/>
          <a:p>
            <a:r>
              <a:rPr lang="en-US" sz="3200" dirty="0" smtClean="0"/>
              <a:t>Magnitude of impact of May drought for </a:t>
            </a:r>
            <a:br>
              <a:rPr lang="en-US" sz="3200" dirty="0" smtClean="0"/>
            </a:br>
            <a:r>
              <a:rPr lang="en-US" sz="3200" dirty="0" smtClean="0"/>
              <a:t>Chipping Sparrow </a:t>
            </a:r>
            <a:br>
              <a:rPr lang="en-US" sz="3200" dirty="0" smtClean="0"/>
            </a:br>
            <a:r>
              <a:rPr lang="en-US" sz="3200" dirty="0" smtClean="0"/>
              <a:t>throughout their range </a:t>
            </a:r>
            <a:br>
              <a:rPr lang="en-US" sz="3200" dirty="0" smtClean="0"/>
            </a:br>
            <a:r>
              <a:rPr lang="en-US" sz="3200" dirty="0" smtClean="0"/>
              <a:t>in 2007</a:t>
            </a:r>
            <a:endParaRPr lang="en-US" sz="3200" dirty="0"/>
          </a:p>
        </p:txBody>
      </p:sp>
      <p:sp>
        <p:nvSpPr>
          <p:cNvPr id="6" name="TextBox 5"/>
          <p:cNvSpPr txBox="1"/>
          <p:nvPr/>
        </p:nvSpPr>
        <p:spPr>
          <a:xfrm>
            <a:off x="990600" y="2514600"/>
            <a:ext cx="1524000" cy="2057400"/>
          </a:xfrm>
          <a:prstGeom prst="rect">
            <a:avLst/>
          </a:prstGeom>
          <a:solidFill>
            <a:srgbClr val="B9B632">
              <a:alpha val="61176"/>
            </a:srgbClr>
          </a:solidFill>
        </p:spPr>
        <p:txBody>
          <a:bodyPr wrap="square" rtlCol="0">
            <a:spAutoFit/>
          </a:bodyPr>
          <a:lstStyle/>
          <a:p>
            <a:endParaRPr lang="en-US" sz="2800" dirty="0" smtClean="0">
              <a:sym typeface="Symbol"/>
            </a:endParaRPr>
          </a:p>
          <a:p>
            <a:pPr>
              <a:buFont typeface="Symbol"/>
              <a:buChar char="S"/>
            </a:pPr>
            <a:r>
              <a:rPr lang="en-US" sz="6600" dirty="0" smtClean="0">
                <a:sym typeface="Symbol"/>
              </a:rPr>
              <a:t></a:t>
            </a:r>
          </a:p>
          <a:p>
            <a:pPr>
              <a:buFont typeface="Symbol"/>
              <a:buChar char="S"/>
            </a:pP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 droughts for Chippers</a:t>
            </a:r>
            <a:endParaRPr lang="en-US" dirty="0"/>
          </a:p>
        </p:txBody>
      </p:sp>
      <p:pic>
        <p:nvPicPr>
          <p:cNvPr id="1026" name="Picture 2" descr="C:\Users\Admin\Dropbox\NASA-Climate-Change\Bird Data\annas temp BBS folder\BBS Initial Results from Andy\plots of partial r for CHSP and Graces Warb\CS_SPI30_ImpactTS.jpeg"/>
          <p:cNvPicPr>
            <a:picLocks noChangeArrowheads="1"/>
          </p:cNvPicPr>
          <p:nvPr/>
        </p:nvPicPr>
        <p:blipFill>
          <a:blip r:embed="rId2" cstate="print"/>
          <a:srcRect/>
          <a:stretch>
            <a:fillRect/>
          </a:stretch>
        </p:blipFill>
        <p:spPr bwMode="auto">
          <a:xfrm>
            <a:off x="0" y="1371600"/>
            <a:ext cx="9144000" cy="5486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modeling</a:t>
            </a:r>
            <a:endParaRPr lang="en-US" dirty="0"/>
          </a:p>
        </p:txBody>
      </p:sp>
      <p:sp>
        <p:nvSpPr>
          <p:cNvPr id="3" name="Content Placeholder 2"/>
          <p:cNvSpPr>
            <a:spLocks noGrp="1"/>
          </p:cNvSpPr>
          <p:nvPr>
            <p:ph idx="1"/>
          </p:nvPr>
        </p:nvSpPr>
        <p:spPr>
          <a:xfrm>
            <a:off x="228600" y="1600200"/>
            <a:ext cx="8686800" cy="4525963"/>
          </a:xfrm>
        </p:spPr>
        <p:txBody>
          <a:bodyPr>
            <a:normAutofit/>
          </a:bodyPr>
          <a:lstStyle/>
          <a:p>
            <a:pPr marL="514350" indent="-514350"/>
            <a:r>
              <a:rPr lang="en-US" dirty="0" smtClean="0"/>
              <a:t>Annual abundance –&gt; mortality</a:t>
            </a:r>
          </a:p>
          <a:p>
            <a:pPr marL="514350" indent="-514350"/>
            <a:r>
              <a:rPr lang="en-US" dirty="0" smtClean="0"/>
              <a:t>Annual deviance –&gt; movement</a:t>
            </a:r>
          </a:p>
          <a:p>
            <a:pPr marL="914400" lvl="1" indent="-514350"/>
            <a:r>
              <a:rPr lang="en-US" dirty="0" smtClean="0"/>
              <a:t>For both, accounted for abundance in prior year</a:t>
            </a:r>
          </a:p>
          <a:p>
            <a:pPr marL="514350" indent="-514350"/>
            <a:r>
              <a:rPr lang="en-US" dirty="0" smtClean="0"/>
              <a:t>AIC model selection detected </a:t>
            </a:r>
            <a:br>
              <a:rPr lang="en-US" dirty="0" smtClean="0"/>
            </a:br>
            <a:r>
              <a:rPr lang="en-US" dirty="0" smtClean="0"/>
              <a:t>significance of extreme measures</a:t>
            </a:r>
          </a:p>
          <a:p>
            <a:pPr marL="514350" indent="-514350"/>
            <a:r>
              <a:rPr lang="en-US" dirty="0" smtClean="0"/>
              <a:t>Modeled drought, heat waves, and cold snaps, in May of same and prior year and in summer of prior year, for 383 species</a:t>
            </a:r>
            <a:endParaRPr lang="en-US" dirty="0"/>
          </a:p>
          <a:p>
            <a:pPr marL="514350" indent="-514350"/>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lashdot.org/topic/wp-content/uploads/2012/07/shutterstock_83971039.jpg">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Mortality due to drought in </a:t>
            </a:r>
            <a:br>
              <a:rPr lang="en-US" dirty="0" smtClean="0"/>
            </a:br>
            <a:r>
              <a:rPr lang="en-US" dirty="0" smtClean="0"/>
              <a:t>30% of all species (116 of 383) </a:t>
            </a:r>
          </a:p>
          <a:p>
            <a:pPr lvl="1"/>
            <a:r>
              <a:rPr lang="en-US" dirty="0" smtClean="0"/>
              <a:t>56 due to same year May drought</a:t>
            </a:r>
          </a:p>
          <a:p>
            <a:pPr lvl="1"/>
            <a:r>
              <a:rPr lang="en-US" dirty="0" smtClean="0"/>
              <a:t>34 due to prior year May drought</a:t>
            </a:r>
          </a:p>
          <a:p>
            <a:pPr lvl="1"/>
            <a:r>
              <a:rPr lang="en-US" dirty="0" smtClean="0"/>
              <a:t>43 due to prior year Summer drought</a:t>
            </a:r>
          </a:p>
          <a:p>
            <a:pPr lvl="1"/>
            <a:r>
              <a:rPr lang="en-US" dirty="0" smtClean="0"/>
              <a:t>(17 due to more than one)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Goals</a:t>
            </a:r>
            <a:endParaRPr lang="en-US" dirty="0"/>
          </a:p>
        </p:txBody>
      </p:sp>
      <p:sp>
        <p:nvSpPr>
          <p:cNvPr id="3" name="Content Placeholder 2"/>
          <p:cNvSpPr>
            <a:spLocks noGrp="1"/>
          </p:cNvSpPr>
          <p:nvPr>
            <p:ph idx="1"/>
          </p:nvPr>
        </p:nvSpPr>
        <p:spPr/>
        <p:txBody>
          <a:bodyPr>
            <a:normAutofit/>
          </a:bodyPr>
          <a:lstStyle/>
          <a:p>
            <a:pPr>
              <a:buNone/>
            </a:pPr>
            <a:r>
              <a:rPr lang="en-US" i="1" dirty="0" smtClean="0"/>
              <a:t>Basic science: </a:t>
            </a:r>
            <a:br>
              <a:rPr lang="en-US" i="1" dirty="0" smtClean="0"/>
            </a:br>
            <a:r>
              <a:rPr lang="en-US" i="1" dirty="0" smtClean="0"/>
              <a:t>Predict the effects of droughts, heat waves, and cold snaps, on bird demographics</a:t>
            </a:r>
          </a:p>
          <a:p>
            <a:pPr>
              <a:buNone/>
            </a:pPr>
            <a:r>
              <a:rPr lang="en-US" i="1" dirty="0" smtClean="0"/>
              <a:t>Applied science:</a:t>
            </a:r>
          </a:p>
          <a:p>
            <a:pPr>
              <a:buNone/>
            </a:pPr>
            <a:r>
              <a:rPr lang="en-US" i="1" dirty="0" smtClean="0"/>
              <a:t>   Quantify and enhance the role of National Wildlife Refuges and National Forests as </a:t>
            </a:r>
            <a:r>
              <a:rPr lang="en-US" i="1" dirty="0" err="1" smtClean="0"/>
              <a:t>refugia</a:t>
            </a:r>
            <a:r>
              <a:rPr lang="en-US" i="1" dirty="0" smtClean="0"/>
              <a:t> for birds during extreme events</a:t>
            </a:r>
            <a:endParaRPr lang="en-US" dirty="0" smtClean="0"/>
          </a:p>
          <a:p>
            <a:pPr>
              <a:buNone/>
            </a:pPr>
            <a:endParaRPr lang="en-US" i="1"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Movement due to drought in </a:t>
            </a:r>
            <a:br>
              <a:rPr lang="en-US" dirty="0" smtClean="0"/>
            </a:br>
            <a:r>
              <a:rPr lang="en-US" dirty="0" smtClean="0"/>
              <a:t>14% of all species (55 out of 383)</a:t>
            </a:r>
          </a:p>
          <a:p>
            <a:pPr lvl="1"/>
            <a:r>
              <a:rPr lang="en-US" dirty="0" smtClean="0"/>
              <a:t>17 due to same year May drought</a:t>
            </a:r>
          </a:p>
          <a:p>
            <a:pPr lvl="1"/>
            <a:r>
              <a:rPr lang="en-US" dirty="0" smtClean="0"/>
              <a:t>21 due to prior year May drought</a:t>
            </a:r>
          </a:p>
          <a:p>
            <a:pPr lvl="1"/>
            <a:r>
              <a:rPr lang="en-US" dirty="0" smtClean="0"/>
              <a:t>24 due to prior year Summer drought</a:t>
            </a:r>
          </a:p>
          <a:p>
            <a:pPr lvl="1"/>
            <a:r>
              <a:rPr lang="en-US" dirty="0" smtClean="0"/>
              <a:t>(7 due to more than one)</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pic>
        <p:nvPicPr>
          <p:cNvPr id="19" name="Picture 4" descr="C:\Users\Admin\AppData\Local\Microsoft\Windows\Temporary Internet Files\Content.IE5\6F7P4RKU\MC900441310[1].png"/>
          <p:cNvPicPr>
            <a:picLocks noChangeAspect="1" noChangeArrowheads="1"/>
          </p:cNvPicPr>
          <p:nvPr/>
        </p:nvPicPr>
        <p:blipFill>
          <a:blip r:embed="rId2" cstate="print"/>
          <a:srcRect/>
          <a:stretch>
            <a:fillRect/>
          </a:stretch>
        </p:blipFill>
        <p:spPr bwMode="auto">
          <a:xfrm>
            <a:off x="-304800" y="609600"/>
            <a:ext cx="2667000" cy="2669951"/>
          </a:xfrm>
          <a:prstGeom prst="rect">
            <a:avLst/>
          </a:prstGeom>
          <a:noFill/>
          <a:ln w="9525">
            <a:noFill/>
            <a:miter lim="800000"/>
            <a:headEnd/>
            <a:tailEnd/>
          </a:ln>
        </p:spPr>
      </p:pic>
      <p:pic>
        <p:nvPicPr>
          <p:cNvPr id="20" name="Picture 4" descr="C:\Users\Admin\AppData\Local\Microsoft\Windows\Temporary Internet Files\Content.IE5\6F7P4RKU\MC900441310[1].png"/>
          <p:cNvPicPr>
            <a:picLocks noChangeAspect="1" noChangeArrowheads="1"/>
          </p:cNvPicPr>
          <p:nvPr/>
        </p:nvPicPr>
        <p:blipFill>
          <a:blip r:embed="rId2" cstate="print"/>
          <a:srcRect/>
          <a:stretch>
            <a:fillRect/>
          </a:stretch>
        </p:blipFill>
        <p:spPr bwMode="auto">
          <a:xfrm>
            <a:off x="7467600" y="1524000"/>
            <a:ext cx="1282868" cy="1284288"/>
          </a:xfrm>
          <a:prstGeom prst="rect">
            <a:avLst/>
          </a:prstGeom>
          <a:noFill/>
          <a:ln w="9525">
            <a:noFill/>
            <a:miter lim="800000"/>
            <a:headEnd/>
            <a:tailEnd/>
          </a:ln>
        </p:spPr>
      </p:pic>
      <p:sp>
        <p:nvSpPr>
          <p:cNvPr id="21" name="Rectangle 20"/>
          <p:cNvSpPr/>
          <p:nvPr/>
        </p:nvSpPr>
        <p:spPr>
          <a:xfrm>
            <a:off x="0" y="3581400"/>
            <a:ext cx="9144000" cy="32766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4572000" y="3581400"/>
            <a:ext cx="4572000" cy="32766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371600"/>
            <a:ext cx="9144000" cy="22098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371600"/>
            <a:ext cx="9144000" cy="5486400"/>
          </a:xfrm>
          <a:prstGeom prst="rect">
            <a:avLst/>
          </a:prstGeom>
          <a:noFill/>
          <a:ln w="9525">
            <a:noFill/>
            <a:miter lim="800000"/>
            <a:headEnd/>
            <a:tailEnd/>
          </a:ln>
        </p:spPr>
      </p:pic>
      <p:sp>
        <p:nvSpPr>
          <p:cNvPr id="5" name="Title 4"/>
          <p:cNvSpPr>
            <a:spLocks noGrp="1"/>
          </p:cNvSpPr>
          <p:nvPr>
            <p:ph type="title"/>
          </p:nvPr>
        </p:nvSpPr>
        <p:spPr/>
        <p:txBody>
          <a:bodyPr>
            <a:normAutofit fontScale="90000"/>
          </a:bodyPr>
          <a:lstStyle/>
          <a:p>
            <a:r>
              <a:rPr lang="en-US" dirty="0" smtClean="0"/>
              <a:t>MAPS </a:t>
            </a:r>
            <a:r>
              <a:rPr lang="en-US" sz="4000" dirty="0" smtClean="0"/>
              <a:t>(Monitoring Avian Productivity and Survival) </a:t>
            </a:r>
            <a:r>
              <a:rPr lang="en-US" dirty="0" smtClean="0"/>
              <a:t>Stations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birdzilla.com/images/stories/lavaty/kentucky-warbler.jpg"/>
          <p:cNvPicPr>
            <a:picLocks noChangeAspect="1" noChangeArrowheads="1"/>
          </p:cNvPicPr>
          <p:nvPr/>
        </p:nvPicPr>
        <p:blipFill>
          <a:blip r:embed="rId2" cstate="print"/>
          <a:srcRect/>
          <a:stretch>
            <a:fillRect/>
          </a:stretch>
        </p:blipFill>
        <p:spPr bwMode="auto">
          <a:xfrm>
            <a:off x="-102925" y="0"/>
            <a:ext cx="9246925"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26113725"/>
              </p:ext>
            </p:extLst>
          </p:nvPr>
        </p:nvGraphicFramePr>
        <p:xfrm>
          <a:off x="228600" y="381000"/>
          <a:ext cx="5333999" cy="6320650"/>
        </p:xfrm>
        <a:graphic>
          <a:graphicData uri="http://schemas.openxmlformats.org/drawingml/2006/table">
            <a:tbl>
              <a:tblPr firstRow="1" bandRow="1">
                <a:tableStyleId>{F5AB1C69-6EDB-4FF4-983F-18BD219EF322}</a:tableStyleId>
              </a:tblPr>
              <a:tblGrid>
                <a:gridCol w="907914"/>
                <a:gridCol w="1454286"/>
                <a:gridCol w="1617131"/>
                <a:gridCol w="1354668"/>
              </a:tblGrid>
              <a:tr h="362332">
                <a:tc>
                  <a:txBody>
                    <a:bodyPr/>
                    <a:lstStyle/>
                    <a:p>
                      <a:endParaRPr lang="en-US" sz="1600" dirty="0">
                        <a:latin typeface="+mn-lt"/>
                      </a:endParaRPr>
                    </a:p>
                  </a:txBody>
                  <a:tcPr/>
                </a:tc>
                <a:tc>
                  <a:txBody>
                    <a:bodyPr/>
                    <a:lstStyle/>
                    <a:p>
                      <a:pPr algn="l" fontAlgn="b"/>
                      <a:r>
                        <a:rPr lang="en-US" sz="1600" u="none" strike="noStrike" dirty="0" smtClean="0">
                          <a:effectLst/>
                        </a:rPr>
                        <a:t> Individuals</a:t>
                      </a:r>
                      <a:endParaRPr lang="en-US" sz="1600" b="1" i="0" u="none" strike="noStrike" dirty="0">
                        <a:solidFill>
                          <a:srgbClr val="000000"/>
                        </a:solidFill>
                        <a:effectLst/>
                        <a:latin typeface="+mn-lt"/>
                      </a:endParaRPr>
                    </a:p>
                  </a:txBody>
                  <a:tcPr marL="9525" marR="9525" marT="9525" marB="0" anchor="b"/>
                </a:tc>
                <a:tc>
                  <a:txBody>
                    <a:bodyPr/>
                    <a:lstStyle/>
                    <a:p>
                      <a:pPr algn="l" fontAlgn="b"/>
                      <a:r>
                        <a:rPr lang="en-US" sz="1600" u="none" strike="noStrike" baseline="0" dirty="0" smtClean="0">
                          <a:effectLst/>
                        </a:rPr>
                        <a:t> Juveniles</a:t>
                      </a:r>
                      <a:endParaRPr lang="en-US" sz="1600" b="1" i="0" u="none" strike="noStrike" dirty="0">
                        <a:solidFill>
                          <a:schemeClr val="bg1"/>
                        </a:solidFill>
                        <a:effectLst/>
                        <a:latin typeface="+mn-lt"/>
                      </a:endParaRPr>
                    </a:p>
                  </a:txBody>
                  <a:tcPr marL="9525" marR="9525" marT="9525" marB="0" anchor="b"/>
                </a:tc>
                <a:tc>
                  <a:txBody>
                    <a:bodyPr/>
                    <a:lstStyle/>
                    <a:p>
                      <a:pPr algn="ctr" fontAlgn="b"/>
                      <a:r>
                        <a:rPr lang="en-US" sz="1600" u="none" strike="noStrike" dirty="0" smtClean="0">
                          <a:effectLst/>
                        </a:rPr>
                        <a:t> Adults</a:t>
                      </a:r>
                      <a:endParaRPr lang="en-US" sz="1600" b="1" i="0" u="none" strike="noStrike" dirty="0">
                        <a:solidFill>
                          <a:schemeClr val="bg1"/>
                        </a:solidFill>
                        <a:effectLst/>
                        <a:latin typeface="+mn-lt"/>
                      </a:endParaRPr>
                    </a:p>
                  </a:txBody>
                  <a:tcPr marL="9525" marR="9525" marT="9525" marB="0" anchor="b"/>
                </a:tc>
              </a:tr>
              <a:tr h="287427">
                <a:tc>
                  <a:txBody>
                    <a:bodyPr/>
                    <a:lstStyle/>
                    <a:p>
                      <a:pPr algn="l" fontAlgn="b"/>
                      <a:r>
                        <a:rPr lang="en-US" sz="1600" u="none" strike="noStrike" dirty="0">
                          <a:effectLst/>
                        </a:rPr>
                        <a:t>1994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324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80</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238</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dirty="0">
                          <a:effectLst/>
                        </a:rPr>
                        <a:t>1995</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smtClean="0">
                          <a:effectLst/>
                        </a:rPr>
                        <a:t>315</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a:effectLst/>
                        </a:rPr>
                        <a:t>100</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209</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dirty="0">
                          <a:effectLst/>
                        </a:rPr>
                        <a:t>1996</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309</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92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213</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1997</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317</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a:effectLst/>
                        </a:rPr>
                        <a:t>75</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237</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1998</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246</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39</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205</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1999</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324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104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218</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dirty="0">
                          <a:effectLst/>
                        </a:rPr>
                        <a:t>2000</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264</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59</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203</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2001</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309</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92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205</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dirty="0">
                          <a:effectLst/>
                        </a:rPr>
                        <a:t>2002</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297</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84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208</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2003</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45</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8</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36</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2004</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256</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57</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196</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2005</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435</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111</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300</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2006</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433</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104</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292</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2007</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477</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113</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321</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2008</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452</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112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321</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a:effectLst/>
                        </a:rPr>
                        <a:t>2009</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239</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a:effectLst/>
                        </a:rPr>
                        <a:t>103</a:t>
                      </a:r>
                      <a:endParaRPr lang="en-US" sz="1600" b="0" i="0" u="none" strike="noStrike">
                        <a:solidFill>
                          <a:srgbClr val="000000"/>
                        </a:solidFill>
                        <a:effectLst/>
                        <a:latin typeface="Calibri"/>
                      </a:endParaRPr>
                    </a:p>
                  </a:txBody>
                  <a:tcPr marL="9525" marR="9525" marT="9525" marB="0" anchor="b"/>
                </a:tc>
                <a:tc>
                  <a:txBody>
                    <a:bodyPr/>
                    <a:lstStyle/>
                    <a:p>
                      <a:pPr algn="r" fontAlgn="b"/>
                      <a:r>
                        <a:rPr lang="en-US" sz="1600" u="none" strike="noStrike" dirty="0">
                          <a:effectLst/>
                        </a:rPr>
                        <a:t>127</a:t>
                      </a:r>
                      <a:endParaRPr lang="en-US" sz="1600" b="0" i="0" u="none" strike="noStrike" dirty="0">
                        <a:solidFill>
                          <a:srgbClr val="000000"/>
                        </a:solidFill>
                        <a:effectLst/>
                        <a:latin typeface="Calibri"/>
                      </a:endParaRPr>
                    </a:p>
                  </a:txBody>
                  <a:tcPr marL="9525" marR="9525" marT="9525" marB="0" anchor="b"/>
                </a:tc>
              </a:tr>
              <a:tr h="287427">
                <a:tc>
                  <a:txBody>
                    <a:bodyPr/>
                    <a:lstStyle/>
                    <a:p>
                      <a:pPr algn="l" fontAlgn="b"/>
                      <a:r>
                        <a:rPr lang="en-US" sz="1600" u="none" strike="noStrike" dirty="0">
                          <a:effectLst/>
                        </a:rPr>
                        <a:t>2010</a:t>
                      </a:r>
                      <a:endParaRPr lang="en-US" sz="1600" b="0" i="0" u="none" strike="noStrike" dirty="0">
                        <a:solidFill>
                          <a:schemeClr val="tx1"/>
                        </a:solidFill>
                        <a:effectLst/>
                        <a:latin typeface="+mn-lt"/>
                      </a:endParaRPr>
                    </a:p>
                  </a:txBody>
                  <a:tcPr marL="9525" marR="9525" marT="9525" marB="0" anchor="b">
                    <a:solidFill>
                      <a:schemeClr val="accent1">
                        <a:lumMod val="20000"/>
                        <a:lumOff val="80000"/>
                      </a:schemeClr>
                    </a:solidFill>
                  </a:tcPr>
                </a:tc>
                <a:tc>
                  <a:txBody>
                    <a:bodyPr/>
                    <a:lstStyle/>
                    <a:p>
                      <a:pPr algn="r" fontAlgn="b"/>
                      <a:r>
                        <a:rPr lang="en-US" sz="1600" u="none" strike="noStrike" dirty="0">
                          <a:effectLst/>
                        </a:rPr>
                        <a:t>227</a:t>
                      </a:r>
                      <a:endParaRPr lang="en-US" sz="1600" b="0" i="0" u="none" strike="noStrike" dirty="0">
                        <a:solidFill>
                          <a:schemeClr val="tx1"/>
                        </a:solidFill>
                        <a:effectLst/>
                        <a:latin typeface="+mn-lt"/>
                      </a:endParaRPr>
                    </a:p>
                  </a:txBody>
                  <a:tcPr marL="9525" marR="9525" marT="9525" marB="0" anchor="b">
                    <a:solidFill>
                      <a:schemeClr val="accent1">
                        <a:lumMod val="20000"/>
                        <a:lumOff val="80000"/>
                      </a:schemeClr>
                    </a:solidFill>
                  </a:tcPr>
                </a:tc>
                <a:tc>
                  <a:txBody>
                    <a:bodyPr/>
                    <a:lstStyle/>
                    <a:p>
                      <a:pPr algn="r" fontAlgn="b"/>
                      <a:r>
                        <a:rPr lang="en-US" sz="1600" u="none" strike="noStrike">
                          <a:effectLst/>
                        </a:rPr>
                        <a:t>94</a:t>
                      </a:r>
                      <a:endParaRPr lang="en-US" sz="1600" b="0" i="0" u="none" strike="noStrike">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en-US" sz="1600" u="none" strike="noStrike" dirty="0">
                          <a:effectLst/>
                        </a:rPr>
                        <a:t>89</a:t>
                      </a:r>
                      <a:endParaRPr lang="en-US" sz="1600" b="0" i="0" u="none" strike="noStrike" dirty="0">
                        <a:solidFill>
                          <a:srgbClr val="000000"/>
                        </a:solidFill>
                        <a:effectLst/>
                        <a:latin typeface="Calibri"/>
                      </a:endParaRPr>
                    </a:p>
                  </a:txBody>
                  <a:tcPr marL="9525" marR="9525" marT="9525" marB="0" anchor="b">
                    <a:solidFill>
                      <a:schemeClr val="accent1">
                        <a:lumMod val="20000"/>
                        <a:lumOff val="80000"/>
                      </a:schemeClr>
                    </a:solidFill>
                  </a:tcPr>
                </a:tc>
              </a:tr>
              <a:tr h="287427">
                <a:tc>
                  <a:txBody>
                    <a:bodyPr/>
                    <a:lstStyle/>
                    <a:p>
                      <a:pPr algn="l" fontAlgn="b"/>
                      <a:r>
                        <a:rPr lang="en-US" sz="1600" u="none" strike="noStrike" dirty="0">
                          <a:effectLst/>
                        </a:rPr>
                        <a:t>2011</a:t>
                      </a:r>
                      <a:endParaRPr lang="en-US" sz="1600" b="0" i="0" u="none" strike="noStrike" dirty="0">
                        <a:solidFill>
                          <a:schemeClr val="tx1"/>
                        </a:solidFill>
                        <a:effectLst/>
                        <a:latin typeface="+mn-lt"/>
                      </a:endParaRPr>
                    </a:p>
                  </a:txBody>
                  <a:tcPr marL="9525" marR="9525" marT="9525" marB="0" anchor="b">
                    <a:solidFill>
                      <a:schemeClr val="accent1">
                        <a:lumMod val="20000"/>
                        <a:lumOff val="80000"/>
                      </a:schemeClr>
                    </a:solidFill>
                  </a:tcPr>
                </a:tc>
                <a:tc>
                  <a:txBody>
                    <a:bodyPr/>
                    <a:lstStyle/>
                    <a:p>
                      <a:pPr algn="r" fontAlgn="b"/>
                      <a:r>
                        <a:rPr lang="en-US" sz="1600" u="none" strike="noStrike" dirty="0">
                          <a:effectLst/>
                        </a:rPr>
                        <a:t>145</a:t>
                      </a:r>
                      <a:endParaRPr lang="en-US" sz="1600" b="0" i="0" u="none" strike="noStrike" dirty="0">
                        <a:solidFill>
                          <a:schemeClr val="tx1"/>
                        </a:solidFill>
                        <a:effectLst/>
                        <a:latin typeface="+mn-lt"/>
                      </a:endParaRPr>
                    </a:p>
                  </a:txBody>
                  <a:tcPr marL="9525" marR="9525" marT="9525" marB="0" anchor="b">
                    <a:solidFill>
                      <a:schemeClr val="accent1">
                        <a:lumMod val="20000"/>
                        <a:lumOff val="80000"/>
                      </a:schemeClr>
                    </a:solidFill>
                  </a:tcPr>
                </a:tc>
                <a:tc>
                  <a:txBody>
                    <a:bodyPr/>
                    <a:lstStyle/>
                    <a:p>
                      <a:pPr algn="r" fontAlgn="b"/>
                      <a:r>
                        <a:rPr lang="en-US" sz="1600" u="none" strike="noStrike" dirty="0">
                          <a:effectLst/>
                        </a:rPr>
                        <a:t>24</a:t>
                      </a:r>
                      <a:endParaRPr lang="en-US" sz="1600" b="0"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en-US" sz="1600" u="none" strike="noStrike" dirty="0">
                          <a:effectLst/>
                        </a:rPr>
                        <a:t>118</a:t>
                      </a:r>
                      <a:endParaRPr lang="en-US" sz="1600" b="0" i="0" u="none" strike="noStrike" dirty="0">
                        <a:solidFill>
                          <a:srgbClr val="000000"/>
                        </a:solidFill>
                        <a:effectLst/>
                        <a:latin typeface="Calibri"/>
                      </a:endParaRPr>
                    </a:p>
                  </a:txBody>
                  <a:tcPr marL="9525" marR="9525" marT="9525" marB="0" anchor="b">
                    <a:solidFill>
                      <a:schemeClr val="accent1">
                        <a:lumMod val="20000"/>
                        <a:lumOff val="80000"/>
                      </a:schemeClr>
                    </a:solidFill>
                  </a:tcPr>
                </a:tc>
              </a:tr>
              <a:tr h="287427">
                <a:tc>
                  <a:txBody>
                    <a:bodyPr/>
                    <a:lstStyle/>
                    <a:p>
                      <a:pPr algn="l" fontAlgn="b"/>
                      <a:r>
                        <a:rPr lang="en-US" sz="1600" u="none" strike="noStrike">
                          <a:effectLst/>
                        </a:rPr>
                        <a:t>2012</a:t>
                      </a:r>
                      <a:endParaRPr lang="en-US" sz="1600" b="0" i="0" u="none" strike="noStrike">
                        <a:solidFill>
                          <a:srgbClr val="000000"/>
                        </a:solidFill>
                        <a:effectLst/>
                        <a:latin typeface="+mn-lt"/>
                      </a:endParaRPr>
                    </a:p>
                  </a:txBody>
                  <a:tcPr marL="9525" marR="9525" marT="9525" marB="0" anchor="b"/>
                </a:tc>
                <a:tc>
                  <a:txBody>
                    <a:bodyPr/>
                    <a:lstStyle/>
                    <a:p>
                      <a:pPr algn="r" fontAlgn="b"/>
                      <a:r>
                        <a:rPr lang="en-US" sz="1600" u="none" strike="noStrike" dirty="0">
                          <a:effectLst/>
                        </a:rPr>
                        <a:t>239</a:t>
                      </a:r>
                      <a:endParaRPr lang="en-US" sz="1600" b="0"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92</a:t>
                      </a:r>
                      <a:endParaRPr lang="en-US" sz="1600" b="0" i="0" u="none" strike="noStrike" dirty="0">
                        <a:solidFill>
                          <a:srgbClr val="000000"/>
                        </a:solidFill>
                        <a:effectLst/>
                        <a:latin typeface="Calibri"/>
                      </a:endParaRPr>
                    </a:p>
                  </a:txBody>
                  <a:tcPr marL="9525" marR="9525" marT="9525" marB="0" anchor="b"/>
                </a:tc>
                <a:tc>
                  <a:txBody>
                    <a:bodyPr/>
                    <a:lstStyle/>
                    <a:p>
                      <a:pPr algn="r" fontAlgn="b"/>
                      <a:r>
                        <a:rPr lang="en-US" sz="1600" u="none" strike="noStrike" dirty="0">
                          <a:effectLst/>
                        </a:rPr>
                        <a:t>143</a:t>
                      </a:r>
                      <a:endParaRPr lang="en-US" sz="1600" b="0" i="0" u="none" strike="noStrike" dirty="0">
                        <a:solidFill>
                          <a:srgbClr val="000000"/>
                        </a:solidFill>
                        <a:effectLst/>
                        <a:latin typeface="Calibri"/>
                      </a:endParaRPr>
                    </a:p>
                  </a:txBody>
                  <a:tcPr marL="9525" marR="9525" marT="9525" marB="0" anchor="b"/>
                </a:tc>
              </a:tr>
              <a:tr h="485352">
                <a:tc>
                  <a:txBody>
                    <a:bodyPr/>
                    <a:lstStyle/>
                    <a:p>
                      <a:pPr algn="l" fontAlgn="b"/>
                      <a:r>
                        <a:rPr lang="en-US" sz="1600" u="none" strike="noStrike" dirty="0">
                          <a:effectLst/>
                        </a:rPr>
                        <a:t>Grand Total</a:t>
                      </a:r>
                      <a:endParaRPr lang="en-US" sz="1600" b="1" i="0" u="none" strike="noStrike" dirty="0">
                        <a:solidFill>
                          <a:srgbClr val="000000"/>
                        </a:solidFill>
                        <a:effectLst/>
                        <a:latin typeface="+mn-lt"/>
                      </a:endParaRPr>
                    </a:p>
                  </a:txBody>
                  <a:tcPr marL="9525" marR="9525" marT="9525" marB="0" anchor="b"/>
                </a:tc>
                <a:tc>
                  <a:txBody>
                    <a:bodyPr/>
                    <a:lstStyle/>
                    <a:p>
                      <a:pPr algn="r" fontAlgn="b"/>
                      <a:r>
                        <a:rPr lang="en-US" sz="1600" u="none" strike="noStrike" dirty="0">
                          <a:effectLst/>
                        </a:rPr>
                        <a:t>5653</a:t>
                      </a:r>
                      <a:endParaRPr lang="en-US" sz="1600" b="1" i="0" u="none" strike="noStrike" dirty="0">
                        <a:solidFill>
                          <a:srgbClr val="000000"/>
                        </a:solidFill>
                        <a:effectLst/>
                        <a:latin typeface="+mn-lt"/>
                      </a:endParaRPr>
                    </a:p>
                  </a:txBody>
                  <a:tcPr marL="9525" marR="9525" marT="9525" marB="0" anchor="b"/>
                </a:tc>
                <a:tc>
                  <a:txBody>
                    <a:bodyPr/>
                    <a:lstStyle/>
                    <a:p>
                      <a:pPr algn="r" fontAlgn="b"/>
                      <a:endParaRPr lang="en-US" sz="1600" b="1" i="0" u="none" strike="noStrike" dirty="0">
                        <a:solidFill>
                          <a:srgbClr val="000000"/>
                        </a:solidFill>
                        <a:effectLst/>
                        <a:latin typeface="+mn-lt"/>
                      </a:endParaRPr>
                    </a:p>
                  </a:txBody>
                  <a:tcPr marL="9525" marR="9525" marT="9525" marB="0" anchor="b"/>
                </a:tc>
                <a:tc>
                  <a:txBody>
                    <a:bodyPr/>
                    <a:lstStyle/>
                    <a:p>
                      <a:pPr algn="r" fontAlgn="b"/>
                      <a:endParaRPr lang="en-US" sz="1600" b="1" i="0" u="none" strike="noStrike" dirty="0">
                        <a:solidFill>
                          <a:srgbClr val="000000"/>
                        </a:solidFill>
                        <a:effectLst/>
                        <a:latin typeface="+mn-lt"/>
                      </a:endParaRPr>
                    </a:p>
                  </a:txBody>
                  <a:tcPr marL="9525" marR="9525" marT="9525" marB="0" anchor="b"/>
                </a:tc>
              </a:tr>
            </a:tbl>
          </a:graphicData>
        </a:graphic>
      </p:graphicFrame>
      <p:graphicFrame>
        <p:nvGraphicFramePr>
          <p:cNvPr id="9" name="Chart 8"/>
          <p:cNvGraphicFramePr/>
          <p:nvPr>
            <p:extLst>
              <p:ext uri="{D42A27DB-BD31-4B8C-83A1-F6EECF244321}">
                <p14:modId xmlns:p14="http://schemas.microsoft.com/office/powerpoint/2010/main" val="343688028"/>
              </p:ext>
            </p:extLst>
          </p:nvPr>
        </p:nvGraphicFramePr>
        <p:xfrm>
          <a:off x="3429000" y="1752600"/>
          <a:ext cx="5715000"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09273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3131372.r72.cf0.rackcdn.com/FULL.20101119134028179.jpg">
            <a:hlinkClick r:id="rId2"/>
          </p:cNvPr>
          <p:cNvPicPr>
            <a:picLocks noChangeAspect="1" noChangeArrowheads="1"/>
          </p:cNvPicPr>
          <p:nvPr/>
        </p:nvPicPr>
        <p:blipFill>
          <a:blip r:embed="rId3" cstate="print"/>
          <a:srcRect/>
          <a:stretch>
            <a:fillRect/>
          </a:stretch>
        </p:blipFill>
        <p:spPr bwMode="auto">
          <a:xfrm>
            <a:off x="0" y="0"/>
            <a:ext cx="9175914"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3131372.r72.cf0.rackcdn.com/FULL.20101119134028179.jpg">
            <a:hlinkClick r:id="rId2"/>
          </p:cNvPr>
          <p:cNvPicPr>
            <a:picLocks noChangeAspect="1" noChangeArrowheads="1"/>
          </p:cNvPicPr>
          <p:nvPr/>
        </p:nvPicPr>
        <p:blipFill>
          <a:blip r:embed="rId3" cstate="print"/>
          <a:srcRect/>
          <a:stretch>
            <a:fillRect/>
          </a:stretch>
        </p:blipFill>
        <p:spPr bwMode="auto">
          <a:xfrm>
            <a:off x="0" y="0"/>
            <a:ext cx="9175914" cy="6858000"/>
          </a:xfrm>
          <a:prstGeom prst="rect">
            <a:avLst/>
          </a:prstGeom>
          <a:noFill/>
        </p:spPr>
      </p:pic>
      <p:sp>
        <p:nvSpPr>
          <p:cNvPr id="4" name="TextBox 3"/>
          <p:cNvSpPr txBox="1"/>
          <p:nvPr/>
        </p:nvSpPr>
        <p:spPr>
          <a:xfrm>
            <a:off x="762000" y="1600200"/>
            <a:ext cx="7696200" cy="3477875"/>
          </a:xfrm>
          <a:prstGeom prst="rect">
            <a:avLst/>
          </a:prstGeom>
          <a:solidFill>
            <a:srgbClr val="262626">
              <a:alpha val="67059"/>
            </a:srgbClr>
          </a:solidFill>
          <a:ln w="57150">
            <a:solidFill>
              <a:schemeClr val="bg1">
                <a:lumMod val="85000"/>
                <a:lumOff val="15000"/>
              </a:schemeClr>
            </a:solidFill>
          </a:ln>
        </p:spPr>
        <p:txBody>
          <a:bodyPr wrap="square" rtlCol="0">
            <a:spAutoFit/>
          </a:bodyPr>
          <a:lstStyle/>
          <a:p>
            <a:r>
              <a:rPr lang="en-US" sz="4400" dirty="0" smtClean="0">
                <a:effectLst>
                  <a:outerShdw blurRad="38100" dist="38100" dir="2700000" algn="tl">
                    <a:srgbClr val="000000">
                      <a:alpha val="43137"/>
                    </a:srgbClr>
                  </a:outerShdw>
                </a:effectLst>
              </a:rPr>
              <a:t>6,900,000	Mallards</a:t>
            </a:r>
          </a:p>
          <a:p>
            <a:r>
              <a:rPr lang="en-US" sz="4400" dirty="0" smtClean="0">
                <a:effectLst>
                  <a:outerShdw blurRad="38100" dist="38100" dir="2700000" algn="tl">
                    <a:srgbClr val="000000">
                      <a:alpha val="43137"/>
                    </a:srgbClr>
                  </a:outerShdw>
                </a:effectLst>
              </a:rPr>
              <a:t>3,400,000	Canada geese</a:t>
            </a:r>
          </a:p>
          <a:p>
            <a:r>
              <a:rPr lang="en-US" sz="4400" dirty="0" smtClean="0">
                <a:effectLst>
                  <a:outerShdw blurRad="38100" dist="38100" dir="2700000" algn="tl">
                    <a:srgbClr val="000000">
                      <a:alpha val="43137"/>
                    </a:srgbClr>
                  </a:outerShdw>
                </a:effectLst>
              </a:rPr>
              <a:t>1,700,000	Blue-winged teals</a:t>
            </a:r>
          </a:p>
          <a:p>
            <a:r>
              <a:rPr lang="en-US" sz="4400" dirty="0" smtClean="0">
                <a:effectLst>
                  <a:outerShdw blurRad="38100" dist="38100" dir="2700000" algn="tl">
                    <a:srgbClr val="000000">
                      <a:alpha val="43137"/>
                    </a:srgbClr>
                  </a:outerShdw>
                </a:effectLst>
              </a:rPr>
              <a:t>1,600,000	Wood ducks</a:t>
            </a:r>
          </a:p>
          <a:p>
            <a:r>
              <a:rPr lang="en-US" sz="4400" dirty="0" smtClean="0">
                <a:effectLst>
                  <a:outerShdw blurRad="38100" dist="38100" dir="2700000" algn="tl">
                    <a:srgbClr val="000000">
                      <a:alpha val="43137"/>
                    </a:srgbClr>
                  </a:outerShdw>
                </a:effectLst>
              </a:rPr>
              <a:t>   ….		   ….</a:t>
            </a:r>
            <a:endParaRPr lang="en-US" sz="4400" dirty="0">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4572000" y="3581400"/>
            <a:ext cx="4572000" cy="32766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371600"/>
            <a:ext cx="9144000" cy="22098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4572000" y="3581400"/>
            <a:ext cx="4572000" cy="32766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371600"/>
            <a:ext cx="9144000" cy="22098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874" name="Picture 2" descr="https://encrypted-tbn3.gstatic.com/images?q=tbn:ANd9GcS5hHqCoY-fvCH6-x6u5qc518Nc4c5kNI0HYNoXbOVsBP-LIIqRjQ"/>
          <p:cNvPicPr>
            <a:picLocks noChangeAspect="1" noChangeArrowheads="1"/>
          </p:cNvPicPr>
          <p:nvPr/>
        </p:nvPicPr>
        <p:blipFill>
          <a:blip r:embed="rId2" cstate="print"/>
          <a:srcRect/>
          <a:stretch>
            <a:fillRect/>
          </a:stretch>
        </p:blipFill>
        <p:spPr bwMode="auto">
          <a:xfrm>
            <a:off x="1646310" y="3315797"/>
            <a:ext cx="1431780" cy="197900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Goals</a:t>
            </a:r>
            <a:endParaRPr lang="en-US" dirty="0"/>
          </a:p>
        </p:txBody>
      </p:sp>
      <p:sp>
        <p:nvSpPr>
          <p:cNvPr id="3" name="Content Placeholder 2"/>
          <p:cNvSpPr>
            <a:spLocks noGrp="1"/>
          </p:cNvSpPr>
          <p:nvPr>
            <p:ph idx="1"/>
          </p:nvPr>
        </p:nvSpPr>
        <p:spPr/>
        <p:txBody>
          <a:bodyPr>
            <a:normAutofit/>
          </a:bodyPr>
          <a:lstStyle/>
          <a:p>
            <a:pPr>
              <a:buNone/>
            </a:pPr>
            <a:r>
              <a:rPr lang="en-US" i="1" dirty="0" smtClean="0"/>
              <a:t>Basic science: </a:t>
            </a:r>
            <a:br>
              <a:rPr lang="en-US" i="1" dirty="0" smtClean="0"/>
            </a:br>
            <a:r>
              <a:rPr lang="en-US" i="1" dirty="0" smtClean="0"/>
              <a:t>Predict the effects of droughts, heat waves, and cold snaps, on bird demographics</a:t>
            </a:r>
          </a:p>
          <a:p>
            <a:pPr>
              <a:buNone/>
            </a:pPr>
            <a:r>
              <a:rPr lang="en-US" i="1" dirty="0" smtClean="0">
                <a:solidFill>
                  <a:schemeClr val="bg1">
                    <a:lumMod val="65000"/>
                    <a:lumOff val="35000"/>
                  </a:schemeClr>
                </a:solidFill>
              </a:rPr>
              <a:t>Applied science:</a:t>
            </a:r>
          </a:p>
          <a:p>
            <a:pPr>
              <a:buNone/>
            </a:pPr>
            <a:r>
              <a:rPr lang="en-US" i="1" dirty="0" smtClean="0">
                <a:solidFill>
                  <a:schemeClr val="bg1">
                    <a:lumMod val="65000"/>
                    <a:lumOff val="35000"/>
                  </a:schemeClr>
                </a:solidFill>
              </a:rPr>
              <a:t>   Quantify and enhance the role of National Wildlife Refuges and National Forests as </a:t>
            </a:r>
            <a:r>
              <a:rPr lang="en-US" i="1" dirty="0" err="1" smtClean="0">
                <a:solidFill>
                  <a:schemeClr val="bg1">
                    <a:lumMod val="65000"/>
                    <a:lumOff val="35000"/>
                  </a:schemeClr>
                </a:solidFill>
              </a:rPr>
              <a:t>refugia</a:t>
            </a:r>
            <a:r>
              <a:rPr lang="en-US" i="1" dirty="0" smtClean="0">
                <a:solidFill>
                  <a:schemeClr val="bg1">
                    <a:lumMod val="65000"/>
                    <a:lumOff val="35000"/>
                  </a:schemeClr>
                </a:solidFill>
              </a:rPr>
              <a:t> for birds during extreme events</a:t>
            </a:r>
            <a:endParaRPr lang="en-US" dirty="0" smtClean="0">
              <a:solidFill>
                <a:schemeClr val="bg1">
                  <a:lumMod val="65000"/>
                  <a:lumOff val="35000"/>
                </a:schemeClr>
              </a:solidFill>
            </a:endParaRPr>
          </a:p>
          <a:p>
            <a:pPr>
              <a:buNone/>
            </a:pPr>
            <a:endParaRPr lang="en-US" i="1"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0" y="3581400"/>
            <a:ext cx="4572000" cy="32766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371600"/>
            <a:ext cx="9144000" cy="22098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tevecreek.com/wp-content/uploads/2011/08/Dickcissel_110507_3908.jpg">
            <a:hlinkClick r:id="rId2"/>
          </p:cNvPr>
          <p:cNvPicPr>
            <a:picLocks noChangeAspect="1" noChangeArrowheads="1"/>
          </p:cNvPicPr>
          <p:nvPr/>
        </p:nvPicPr>
        <p:blipFill>
          <a:blip r:embed="rId3" cstate="print"/>
          <a:srcRect/>
          <a:stretch>
            <a:fillRect/>
          </a:stretch>
        </p:blipFill>
        <p:spPr bwMode="auto">
          <a:xfrm>
            <a:off x="1066800" y="0"/>
            <a:ext cx="7010400" cy="6858000"/>
          </a:xfrm>
          <a:prstGeom prst="rect">
            <a:avLst/>
          </a:prstGeom>
          <a:noFill/>
        </p:spPr>
      </p:pic>
    </p:spTree>
    <p:extLst>
      <p:ext uri="{BB962C8B-B14F-4D97-AF65-F5344CB8AC3E}">
        <p14:creationId xmlns:p14="http://schemas.microsoft.com/office/powerpoint/2010/main" val="1267146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smtClean="0"/>
              <a:t>Dickcissel</a:t>
            </a:r>
            <a:r>
              <a:rPr lang="en-US" dirty="0" smtClean="0"/>
              <a:t> suitable weather space</a:t>
            </a:r>
            <a:endParaRPr lang="en-US" dirty="0"/>
          </a:p>
        </p:txBody>
      </p:sp>
      <p:pic>
        <p:nvPicPr>
          <p:cNvPr id="9" name="Picture 3" descr="C:\Users\Brookey\Desktop\Bird.Models\potential.month.dist.gif"/>
          <p:cNvPicPr>
            <a:picLocks noGrp="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468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5105400"/>
            <a:ext cx="4113184" cy="639762"/>
          </a:xfrm>
        </p:spPr>
        <p:txBody>
          <a:bodyPr/>
          <a:lstStyle/>
          <a:p>
            <a:pPr algn="ctr"/>
            <a:r>
              <a:rPr lang="en-US" dirty="0" smtClean="0"/>
              <a:t>Dickcissel abundance</a:t>
            </a:r>
            <a:endParaRPr lang="en-US" dirty="0"/>
          </a:p>
        </p:txBody>
      </p:sp>
      <p:sp>
        <p:nvSpPr>
          <p:cNvPr id="7" name="Text Placeholder 6"/>
          <p:cNvSpPr>
            <a:spLocks noGrp="1"/>
          </p:cNvSpPr>
          <p:nvPr>
            <p:ph type="body" sz="quarter" idx="3"/>
          </p:nvPr>
        </p:nvSpPr>
        <p:spPr>
          <a:xfrm>
            <a:off x="4645025" y="5105400"/>
            <a:ext cx="4114800" cy="639762"/>
          </a:xfrm>
        </p:spPr>
        <p:txBody>
          <a:bodyPr/>
          <a:lstStyle/>
          <a:p>
            <a:pPr algn="ctr"/>
            <a:r>
              <a:rPr lang="en-US" dirty="0" smtClean="0"/>
              <a:t>Weather suitability</a:t>
            </a:r>
            <a:endParaRPr lang="en-US" dirty="0"/>
          </a:p>
        </p:txBody>
      </p:sp>
      <p:pic>
        <p:nvPicPr>
          <p:cNvPr id="10" name="Picture 2"/>
          <p:cNvPicPr>
            <a:picLocks noGrp="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057400"/>
            <a:ext cx="4114800" cy="312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10"/>
          <p:cNvPicPr>
            <a:picLocks noGrp="1"/>
          </p:cNvPicPr>
          <p:nvPr>
            <p:ph sz="quarter" idx="4"/>
          </p:nvPr>
        </p:nvPicPr>
        <p:blipFill>
          <a:blip r:embed="rId4" cstate="print"/>
          <a:stretch>
            <a:fillRect/>
          </a:stretch>
        </p:blipFill>
        <p:spPr>
          <a:xfrm>
            <a:off x="4648200" y="2057400"/>
            <a:ext cx="4114800" cy="3124200"/>
          </a:xfrm>
          <a:prstGeom prst="rect">
            <a:avLst/>
          </a:prstGeom>
        </p:spPr>
      </p:pic>
      <p:sp>
        <p:nvSpPr>
          <p:cNvPr id="8" name="Title 7"/>
          <p:cNvSpPr>
            <a:spLocks noGrp="1"/>
          </p:cNvSpPr>
          <p:nvPr>
            <p:ph type="title"/>
          </p:nvPr>
        </p:nvSpPr>
        <p:spPr/>
        <p:txBody>
          <a:bodyPr/>
          <a:lstStyle/>
          <a:p>
            <a:r>
              <a:rPr lang="en-US" dirty="0" smtClean="0"/>
              <a:t>Normal year - 2011</a:t>
            </a:r>
            <a:endParaRPr lang="en-US" dirty="0"/>
          </a:p>
        </p:txBody>
      </p:sp>
    </p:spTree>
    <p:extLst>
      <p:ext uri="{BB962C8B-B14F-4D97-AF65-F5344CB8AC3E}">
        <p14:creationId xmlns:p14="http://schemas.microsoft.com/office/powerpoint/2010/main" val="365687804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Drought year - 1988</a:t>
            </a:r>
            <a:endParaRPr lang="en-US" sz="2700" dirty="0"/>
          </a:p>
        </p:txBody>
      </p:sp>
      <p:pic>
        <p:nvPicPr>
          <p:cNvPr id="10" name="Content Placeholder 9"/>
          <p:cNvPicPr>
            <a:picLocks noGrp="1"/>
          </p:cNvPicPr>
          <p:nvPr>
            <p:ph sz="quarter" idx="4"/>
          </p:nvPr>
        </p:nvPicPr>
        <p:blipFill>
          <a:blip r:embed="rId2" cstate="print"/>
          <a:stretch>
            <a:fillRect/>
          </a:stretch>
        </p:blipFill>
        <p:spPr>
          <a:xfrm>
            <a:off x="4648200" y="2057400"/>
            <a:ext cx="4114800" cy="3127248"/>
          </a:xfrm>
          <a:prstGeom prst="rect">
            <a:avLst/>
          </a:prstGeom>
        </p:spPr>
      </p:pic>
      <p:pic>
        <p:nvPicPr>
          <p:cNvPr id="11" name="Picture 2"/>
          <p:cNvPicPr>
            <a:picLocks noGrp="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057400"/>
            <a:ext cx="4114800" cy="312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4"/>
          <p:cNvSpPr txBox="1">
            <a:spLocks/>
          </p:cNvSpPr>
          <p:nvPr/>
        </p:nvSpPr>
        <p:spPr>
          <a:xfrm>
            <a:off x="457200" y="5105400"/>
            <a:ext cx="4113184" cy="63976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smtClean="0">
                <a:ln>
                  <a:noFill/>
                </a:ln>
                <a:solidFill>
                  <a:schemeClr val="tx1"/>
                </a:solidFill>
                <a:effectLst/>
                <a:uLnTx/>
                <a:uFillTx/>
                <a:latin typeface="+mn-lt"/>
                <a:ea typeface="+mn-ea"/>
                <a:cs typeface="+mn-cs"/>
              </a:rPr>
              <a:t>Dickcissel abundance</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 Placeholder 6"/>
          <p:cNvSpPr txBox="1">
            <a:spLocks/>
          </p:cNvSpPr>
          <p:nvPr/>
        </p:nvSpPr>
        <p:spPr>
          <a:xfrm>
            <a:off x="4645025" y="5105400"/>
            <a:ext cx="4114800" cy="63976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smtClean="0">
                <a:ln>
                  <a:noFill/>
                </a:ln>
                <a:solidFill>
                  <a:schemeClr val="tx1"/>
                </a:solidFill>
                <a:effectLst/>
                <a:uLnTx/>
                <a:uFillTx/>
                <a:latin typeface="+mn-lt"/>
                <a:ea typeface="+mn-ea"/>
                <a:cs typeface="+mn-cs"/>
              </a:rPr>
              <a:t>Weather suitability</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327173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p:cNvGraphicFramePr>
            <a:graphicFrameLocks noGrp="1"/>
          </p:cNvGraphicFramePr>
          <p:nvPr>
            <p:ph sz="half" idx="2"/>
            <p:extLst>
              <p:ext uri="{D42A27DB-BD31-4B8C-83A1-F6EECF244321}">
                <p14:modId xmlns:p14="http://schemas.microsoft.com/office/powerpoint/2010/main" val="2736470329"/>
              </p:ext>
            </p:extLst>
          </p:nvPr>
        </p:nvGraphicFramePr>
        <p:xfrm>
          <a:off x="152400" y="1752600"/>
          <a:ext cx="4229100" cy="4495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p:cNvGraphicFramePr>
            <a:graphicFrameLocks noGrp="1"/>
          </p:cNvGraphicFramePr>
          <p:nvPr>
            <p:ph sz="half" idx="1"/>
            <p:extLst>
              <p:ext uri="{D42A27DB-BD31-4B8C-83A1-F6EECF244321}">
                <p14:modId xmlns:p14="http://schemas.microsoft.com/office/powerpoint/2010/main" val="1794831148"/>
              </p:ext>
            </p:extLst>
          </p:nvPr>
        </p:nvGraphicFramePr>
        <p:xfrm>
          <a:off x="4724400" y="1826334"/>
          <a:ext cx="4298950" cy="4333166"/>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normAutofit fontScale="90000"/>
          </a:bodyPr>
          <a:lstStyle/>
          <a:p>
            <a:r>
              <a:rPr lang="en-US" dirty="0" smtClean="0"/>
              <a:t>Dickcissel</a:t>
            </a:r>
            <a:br>
              <a:rPr lang="en-US" dirty="0" smtClean="0"/>
            </a:br>
            <a:endParaRPr lang="en-US" dirty="0"/>
          </a:p>
        </p:txBody>
      </p:sp>
      <p:cxnSp>
        <p:nvCxnSpPr>
          <p:cNvPr id="11" name="Straight Connector 10"/>
          <p:cNvCxnSpPr/>
          <p:nvPr/>
        </p:nvCxnSpPr>
        <p:spPr>
          <a:xfrm>
            <a:off x="5257800" y="4953000"/>
            <a:ext cx="3733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5800" y="3505200"/>
            <a:ext cx="3657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839200" y="2899208"/>
            <a:ext cx="228600" cy="2120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191000" y="3661208"/>
            <a:ext cx="228600" cy="2120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05600" y="4359978"/>
            <a:ext cx="228600" cy="2120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209800" y="3585008"/>
            <a:ext cx="228600" cy="2120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3134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0" y="3581400"/>
            <a:ext cx="4572000" cy="32766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371600"/>
            <a:ext cx="9144000" cy="2209800"/>
          </a:xfrm>
          <a:prstGeom prst="rect">
            <a:avLst/>
          </a:prstGeom>
          <a:solidFill>
            <a:schemeClr val="bg1">
              <a:lumMod val="85000"/>
              <a:lumOff val="15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C:\Users\Admin\AppData\Local\Microsoft\Windows\Temporary Internet Files\Content.IE5\6F7P4RKU\MC900441310[1].png"/>
          <p:cNvPicPr>
            <a:picLocks noChangeAspect="1" noChangeArrowheads="1"/>
          </p:cNvPicPr>
          <p:nvPr/>
        </p:nvPicPr>
        <p:blipFill>
          <a:blip r:embed="rId2" cstate="print"/>
          <a:srcRect/>
          <a:stretch>
            <a:fillRect/>
          </a:stretch>
        </p:blipFill>
        <p:spPr bwMode="auto">
          <a:xfrm>
            <a:off x="4419600" y="3657600"/>
            <a:ext cx="1282868" cy="1284288"/>
          </a:xfrm>
          <a:prstGeom prst="rect">
            <a:avLst/>
          </a:prstGeom>
          <a:noFill/>
          <a:ln w="9525">
            <a:noFill/>
            <a:miter lim="800000"/>
            <a:headEnd/>
            <a:tailEnd/>
          </a:ln>
        </p:spPr>
      </p:pic>
      <p:pic>
        <p:nvPicPr>
          <p:cNvPr id="23" name="Picture 2" descr="https://encrypted-tbn3.gstatic.com/images?q=tbn:ANd9GcS5hHqCoY-fvCH6-x6u5qc518Nc4c5kNI0HYNoXbOVsBP-LIIqRjQ"/>
          <p:cNvPicPr>
            <a:picLocks noChangeAspect="1" noChangeArrowheads="1"/>
          </p:cNvPicPr>
          <p:nvPr/>
        </p:nvPicPr>
        <p:blipFill>
          <a:blip r:embed="rId3" cstate="print"/>
          <a:srcRect/>
          <a:stretch>
            <a:fillRect/>
          </a:stretch>
        </p:blipFill>
        <p:spPr bwMode="auto">
          <a:xfrm>
            <a:off x="8001000" y="3700287"/>
            <a:ext cx="685800" cy="94791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Goals</a:t>
            </a:r>
            <a:endParaRPr lang="en-US" dirty="0"/>
          </a:p>
        </p:txBody>
      </p:sp>
      <p:sp>
        <p:nvSpPr>
          <p:cNvPr id="3" name="Content Placeholder 2"/>
          <p:cNvSpPr>
            <a:spLocks noGrp="1"/>
          </p:cNvSpPr>
          <p:nvPr>
            <p:ph idx="1"/>
          </p:nvPr>
        </p:nvSpPr>
        <p:spPr/>
        <p:txBody>
          <a:bodyPr>
            <a:normAutofit/>
          </a:bodyPr>
          <a:lstStyle/>
          <a:p>
            <a:pPr>
              <a:buNone/>
            </a:pPr>
            <a:r>
              <a:rPr lang="en-US" i="1" dirty="0" smtClean="0">
                <a:solidFill>
                  <a:schemeClr val="bg1">
                    <a:lumMod val="65000"/>
                    <a:lumOff val="35000"/>
                  </a:schemeClr>
                </a:solidFill>
              </a:rPr>
              <a:t>Basic science: </a:t>
            </a:r>
            <a:br>
              <a:rPr lang="en-US" i="1" dirty="0" smtClean="0">
                <a:solidFill>
                  <a:schemeClr val="bg1">
                    <a:lumMod val="65000"/>
                    <a:lumOff val="35000"/>
                  </a:schemeClr>
                </a:solidFill>
              </a:rPr>
            </a:br>
            <a:r>
              <a:rPr lang="en-US" i="1" dirty="0" smtClean="0">
                <a:solidFill>
                  <a:schemeClr val="bg1">
                    <a:lumMod val="65000"/>
                    <a:lumOff val="35000"/>
                  </a:schemeClr>
                </a:solidFill>
              </a:rPr>
              <a:t>Predict the effects of droughts, heat waves, and cold snaps, on bird demographics</a:t>
            </a:r>
          </a:p>
          <a:p>
            <a:pPr>
              <a:buNone/>
            </a:pPr>
            <a:r>
              <a:rPr lang="en-US" i="1" dirty="0" smtClean="0"/>
              <a:t>Applied science:</a:t>
            </a:r>
          </a:p>
          <a:p>
            <a:pPr>
              <a:buNone/>
            </a:pPr>
            <a:r>
              <a:rPr lang="en-US" i="1" dirty="0" smtClean="0"/>
              <a:t>   Quantify and enhance the role of National Wildlife Refuges and National Forests as </a:t>
            </a:r>
            <a:r>
              <a:rPr lang="en-US" i="1" dirty="0" err="1" smtClean="0"/>
              <a:t>refugia</a:t>
            </a:r>
            <a:r>
              <a:rPr lang="en-US" i="1" dirty="0" smtClean="0"/>
              <a:t> for birds during extreme events</a:t>
            </a:r>
            <a:endParaRPr lang="en-US" dirty="0" smtClean="0"/>
          </a:p>
          <a:p>
            <a:pPr>
              <a:buNone/>
            </a:pPr>
            <a:endParaRPr lang="en-US" i="1"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897" b="23794"/>
          <a:stretch/>
        </p:blipFill>
        <p:spPr>
          <a:xfrm>
            <a:off x="0" y="304800"/>
            <a:ext cx="9107292" cy="6400800"/>
          </a:xfrm>
          <a:prstGeom prst="rect">
            <a:avLst/>
          </a:prstGeom>
          <a:noFill/>
        </p:spPr>
      </p:pic>
    </p:spTree>
    <p:extLst>
      <p:ext uri="{BB962C8B-B14F-4D97-AF65-F5344CB8AC3E}">
        <p14:creationId xmlns:p14="http://schemas.microsoft.com/office/powerpoint/2010/main" val="11530415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78044576"/>
              </p:ext>
            </p:extLst>
          </p:nvPr>
        </p:nvGraphicFramePr>
        <p:xfrm>
          <a:off x="533400" y="1981200"/>
          <a:ext cx="8077200" cy="3683000"/>
        </p:xfrm>
        <a:graphic>
          <a:graphicData uri="http://schemas.openxmlformats.org/drawingml/2006/table">
            <a:tbl>
              <a:tblPr firstRow="1" bandRow="1">
                <a:tableStyleId>{5C22544A-7EE6-4342-B048-85BDC9FD1C3A}</a:tableStyleId>
              </a:tblPr>
              <a:tblGrid>
                <a:gridCol w="4800600"/>
                <a:gridCol w="1752600"/>
                <a:gridCol w="1524000"/>
              </a:tblGrid>
              <a:tr h="533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800" dirty="0" smtClean="0">
                        <a:latin typeface="Book Antiqua"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latin typeface="Book Antiqua" pitchFamily="18" charset="0"/>
                        </a:rPr>
                        <a:t>Inside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latin typeface="Book Antiqua" pitchFamily="18" charset="0"/>
                        </a:rPr>
                        <a:t>Outside</a:t>
                      </a:r>
                      <a:endParaRPr lang="en-US" sz="2800" baseline="0" dirty="0" smtClean="0">
                        <a:latin typeface="Book Antiqua" pitchFamily="18" charset="0"/>
                      </a:endParaRPr>
                    </a:p>
                  </a:txBody>
                  <a:tcPr/>
                </a:tc>
              </a:tr>
              <a:tr h="533400">
                <a:tc>
                  <a:txBody>
                    <a:bodyPr/>
                    <a:lstStyle/>
                    <a:p>
                      <a:r>
                        <a:rPr lang="en-US" sz="2800" dirty="0" smtClean="0">
                          <a:latin typeface="+mn-lt"/>
                        </a:rPr>
                        <a:t>Appalachian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latin typeface="+mn-lt"/>
                        </a:rPr>
                        <a:t>57%</a:t>
                      </a:r>
                      <a:endParaRPr lang="en-US" sz="2800" dirty="0">
                        <a:latin typeface="+mn-lt"/>
                      </a:endParaRPr>
                    </a:p>
                  </a:txBody>
                  <a:tcPr/>
                </a:tc>
                <a:tc>
                  <a:txBody>
                    <a:bodyPr/>
                    <a:lstStyle/>
                    <a:p>
                      <a:pPr algn="ctr"/>
                      <a:r>
                        <a:rPr lang="en-US" sz="2800" dirty="0" smtClean="0">
                          <a:latin typeface="+mn-lt"/>
                        </a:rPr>
                        <a:t>31% *</a:t>
                      </a:r>
                      <a:endParaRPr lang="en-US" sz="2800" dirty="0">
                        <a:latin typeface="+mn-lt"/>
                      </a:endParaRPr>
                    </a:p>
                  </a:txBody>
                  <a:tcPr/>
                </a:tc>
              </a:tr>
              <a:tr h="523240">
                <a:tc>
                  <a:txBody>
                    <a:bodyPr/>
                    <a:lstStyle/>
                    <a:p>
                      <a:r>
                        <a:rPr lang="en-US" sz="2800" dirty="0" err="1" smtClean="0">
                          <a:latin typeface="+mn-lt"/>
                        </a:rPr>
                        <a:t>Northwoods</a:t>
                      </a:r>
                      <a:endParaRPr lang="en-US" sz="2800" dirty="0">
                        <a:latin typeface="+mn-lt"/>
                      </a:endParaRPr>
                    </a:p>
                  </a:txBody>
                  <a:tcPr/>
                </a:tc>
                <a:tc>
                  <a:txBody>
                    <a:bodyPr/>
                    <a:lstStyle/>
                    <a:p>
                      <a:pPr algn="ctr"/>
                      <a:r>
                        <a:rPr lang="en-US" sz="2800" dirty="0" smtClean="0">
                          <a:latin typeface="+mn-lt"/>
                        </a:rPr>
                        <a:t>47%</a:t>
                      </a:r>
                      <a:endParaRPr lang="en-US" sz="2800" dirty="0">
                        <a:latin typeface="+mn-lt"/>
                      </a:endParaRPr>
                    </a:p>
                  </a:txBody>
                  <a:tcPr/>
                </a:tc>
                <a:tc>
                  <a:txBody>
                    <a:bodyPr/>
                    <a:lstStyle/>
                    <a:p>
                      <a:pPr algn="ctr"/>
                      <a:r>
                        <a:rPr lang="en-US" sz="2800" dirty="0" smtClean="0">
                          <a:latin typeface="+mn-lt"/>
                        </a:rPr>
                        <a:t>29% *</a:t>
                      </a:r>
                      <a:endParaRPr lang="en-US" sz="2800" dirty="0">
                        <a:latin typeface="+mn-lt"/>
                      </a:endParaRPr>
                    </a:p>
                  </a:txBody>
                  <a:tcPr/>
                </a:tc>
              </a:tr>
              <a:tr h="523240">
                <a:tc>
                  <a:txBody>
                    <a:bodyPr/>
                    <a:lstStyle/>
                    <a:p>
                      <a:r>
                        <a:rPr lang="en-US" sz="2800" smtClean="0">
                          <a:latin typeface="+mn-lt"/>
                        </a:rPr>
                        <a:t>Western</a:t>
                      </a:r>
                      <a:r>
                        <a:rPr lang="en-US" sz="2800" baseline="0" smtClean="0">
                          <a:latin typeface="+mn-lt"/>
                        </a:rPr>
                        <a:t> </a:t>
                      </a:r>
                      <a:r>
                        <a:rPr lang="en-US" sz="2800" baseline="0" dirty="0" smtClean="0">
                          <a:latin typeface="+mn-lt"/>
                        </a:rPr>
                        <a:t>Mountains</a:t>
                      </a:r>
                      <a:endParaRPr lang="en-US" sz="2800" dirty="0">
                        <a:latin typeface="+mn-lt"/>
                      </a:endParaRPr>
                    </a:p>
                  </a:txBody>
                  <a:tcPr/>
                </a:tc>
                <a:tc>
                  <a:txBody>
                    <a:bodyPr/>
                    <a:lstStyle/>
                    <a:p>
                      <a:pPr algn="ctr"/>
                      <a:r>
                        <a:rPr lang="en-US" sz="2800" dirty="0" smtClean="0">
                          <a:latin typeface="+mn-lt"/>
                        </a:rPr>
                        <a:t>39%</a:t>
                      </a:r>
                      <a:endParaRPr lang="en-US" sz="2800" dirty="0">
                        <a:latin typeface="+mn-lt"/>
                      </a:endParaRPr>
                    </a:p>
                  </a:txBody>
                  <a:tcPr/>
                </a:tc>
                <a:tc>
                  <a:txBody>
                    <a:bodyPr/>
                    <a:lstStyle/>
                    <a:p>
                      <a:pPr algn="ctr"/>
                      <a:r>
                        <a:rPr lang="en-US" sz="2800" dirty="0" smtClean="0">
                          <a:latin typeface="+mn-lt"/>
                        </a:rPr>
                        <a:t>N/A</a:t>
                      </a:r>
                      <a:endParaRPr lang="en-US" sz="2800" dirty="0">
                        <a:latin typeface="+mn-lt"/>
                      </a:endParaRPr>
                    </a:p>
                  </a:txBody>
                  <a:tcPr/>
                </a:tc>
              </a:tr>
              <a:tr h="523240">
                <a:tc>
                  <a:txBody>
                    <a:bodyPr/>
                    <a:lstStyle/>
                    <a:p>
                      <a:r>
                        <a:rPr lang="en-US" sz="2800" dirty="0" smtClean="0">
                          <a:latin typeface="+mn-lt"/>
                        </a:rPr>
                        <a:t>Prairie</a:t>
                      </a:r>
                      <a:endParaRPr lang="en-US" sz="2800" dirty="0">
                        <a:latin typeface="+mn-lt"/>
                      </a:endParaRPr>
                    </a:p>
                  </a:txBody>
                  <a:tcPr/>
                </a:tc>
                <a:tc>
                  <a:txBody>
                    <a:bodyPr/>
                    <a:lstStyle/>
                    <a:p>
                      <a:pPr algn="ctr"/>
                      <a:r>
                        <a:rPr lang="en-US" sz="2800" dirty="0" smtClean="0">
                          <a:latin typeface="+mn-lt"/>
                        </a:rPr>
                        <a:t>66%</a:t>
                      </a:r>
                      <a:endParaRPr lang="en-US" sz="2800" dirty="0">
                        <a:latin typeface="+mn-lt"/>
                      </a:endParaRPr>
                    </a:p>
                  </a:txBody>
                  <a:tcPr/>
                </a:tc>
                <a:tc>
                  <a:txBody>
                    <a:bodyPr/>
                    <a:lstStyle/>
                    <a:p>
                      <a:pPr algn="ctr"/>
                      <a:r>
                        <a:rPr lang="en-US" sz="2800" dirty="0" smtClean="0">
                          <a:latin typeface="+mn-lt"/>
                        </a:rPr>
                        <a:t>39% *</a:t>
                      </a:r>
                      <a:endParaRPr lang="en-US" sz="2800" dirty="0">
                        <a:latin typeface="+mn-lt"/>
                      </a:endParaRPr>
                    </a:p>
                  </a:txBody>
                  <a:tcPr/>
                </a:tc>
              </a:tr>
              <a:tr h="523240">
                <a:tc>
                  <a:txBody>
                    <a:bodyPr/>
                    <a:lstStyle/>
                    <a:p>
                      <a:r>
                        <a:rPr lang="en-US" sz="2800" dirty="0" smtClean="0">
                          <a:latin typeface="+mn-lt"/>
                        </a:rPr>
                        <a:t>Desert</a:t>
                      </a:r>
                      <a:endParaRPr lang="en-US" sz="2800" dirty="0">
                        <a:latin typeface="+mn-lt"/>
                      </a:endParaRPr>
                    </a:p>
                  </a:txBody>
                  <a:tcPr/>
                </a:tc>
                <a:tc>
                  <a:txBody>
                    <a:bodyPr/>
                    <a:lstStyle/>
                    <a:p>
                      <a:pPr algn="ctr"/>
                      <a:r>
                        <a:rPr lang="en-US" sz="2800" dirty="0" smtClean="0">
                          <a:latin typeface="+mn-lt"/>
                        </a:rPr>
                        <a:t>53%</a:t>
                      </a:r>
                      <a:endParaRPr lang="en-US" sz="2800" dirty="0">
                        <a:latin typeface="+mn-lt"/>
                      </a:endParaRPr>
                    </a:p>
                  </a:txBody>
                  <a:tcPr/>
                </a:tc>
                <a:tc>
                  <a:txBody>
                    <a:bodyPr/>
                    <a:lstStyle/>
                    <a:p>
                      <a:pPr algn="ctr"/>
                      <a:r>
                        <a:rPr lang="en-US" sz="2800" dirty="0" smtClean="0">
                          <a:latin typeface="+mn-lt"/>
                        </a:rPr>
                        <a:t>48%  </a:t>
                      </a:r>
                      <a:endParaRPr lang="en-US" sz="2800" dirty="0">
                        <a:latin typeface="+mn-lt"/>
                      </a:endParaRPr>
                    </a:p>
                  </a:txBody>
                  <a:tcPr/>
                </a:tc>
              </a:tr>
              <a:tr h="523240">
                <a:tc>
                  <a:txBody>
                    <a:bodyPr/>
                    <a:lstStyle/>
                    <a:p>
                      <a:r>
                        <a:rPr lang="en-US" sz="2800" dirty="0" smtClean="0">
                          <a:latin typeface="+mn-lt"/>
                        </a:rPr>
                        <a:t>Great Basin</a:t>
                      </a:r>
                      <a:endParaRPr lang="en-US" sz="2800" dirty="0">
                        <a:latin typeface="+mn-lt"/>
                      </a:endParaRPr>
                    </a:p>
                  </a:txBody>
                  <a:tcPr/>
                </a:tc>
                <a:tc>
                  <a:txBody>
                    <a:bodyPr/>
                    <a:lstStyle/>
                    <a:p>
                      <a:pPr algn="ctr"/>
                      <a:r>
                        <a:rPr lang="en-US" sz="2800" dirty="0" smtClean="0">
                          <a:latin typeface="+mn-lt"/>
                        </a:rPr>
                        <a:t>39%</a:t>
                      </a:r>
                      <a:endParaRPr lang="en-US" sz="2800" dirty="0">
                        <a:latin typeface="+mn-lt"/>
                      </a:endParaRPr>
                    </a:p>
                  </a:txBody>
                  <a:tcPr/>
                </a:tc>
                <a:tc>
                  <a:txBody>
                    <a:bodyPr/>
                    <a:lstStyle/>
                    <a:p>
                      <a:pPr algn="ctr"/>
                      <a:r>
                        <a:rPr lang="en-US" sz="2800" dirty="0" smtClean="0">
                          <a:latin typeface="+mn-lt"/>
                        </a:rPr>
                        <a:t>N/A</a:t>
                      </a:r>
                      <a:endParaRPr lang="en-US" sz="2800" dirty="0">
                        <a:latin typeface="+mn-lt"/>
                      </a:endParaRPr>
                    </a:p>
                  </a:txBody>
                  <a:tcPr/>
                </a:tc>
              </a:tr>
            </a:tbl>
          </a:graphicData>
        </a:graphic>
      </p:graphicFrame>
      <p:sp>
        <p:nvSpPr>
          <p:cNvPr id="2" name="Rectangle 1"/>
          <p:cNvSpPr/>
          <p:nvPr/>
        </p:nvSpPr>
        <p:spPr>
          <a:xfrm>
            <a:off x="7391400" y="6248400"/>
            <a:ext cx="1643399" cy="523220"/>
          </a:xfrm>
          <a:prstGeom prst="rect">
            <a:avLst/>
          </a:prstGeom>
        </p:spPr>
        <p:txBody>
          <a:bodyPr wrap="none">
            <a:spAutoFit/>
          </a:bodyPr>
          <a:lstStyle/>
          <a:p>
            <a:r>
              <a:rPr lang="en-US" sz="2800" dirty="0" smtClean="0"/>
              <a:t>* p &lt; 0.05</a:t>
            </a:r>
            <a:endParaRPr lang="en-US" sz="2800" dirty="0"/>
          </a:p>
        </p:txBody>
      </p:sp>
      <p:sp>
        <p:nvSpPr>
          <p:cNvPr id="7" name="Title 1"/>
          <p:cNvSpPr>
            <a:spLocks noGrp="1"/>
          </p:cNvSpPr>
          <p:nvPr>
            <p:ph type="title"/>
          </p:nvPr>
        </p:nvSpPr>
        <p:spPr>
          <a:xfrm>
            <a:off x="609600" y="381000"/>
            <a:ext cx="7924800" cy="1143000"/>
          </a:xfrm>
        </p:spPr>
        <p:txBody>
          <a:bodyPr>
            <a:normAutofit fontScale="90000"/>
          </a:bodyPr>
          <a:lstStyle/>
          <a:p>
            <a:r>
              <a:rPr lang="en-US" sz="3900" dirty="0" smtClean="0"/>
              <a:t>Species of Greatest Conservation Need</a:t>
            </a:r>
            <a:endParaRPr lang="en-US" sz="3100" dirty="0"/>
          </a:p>
        </p:txBody>
      </p:sp>
    </p:spTree>
    <p:extLst>
      <p:ext uri="{BB962C8B-B14F-4D97-AF65-F5344CB8AC3E}">
        <p14:creationId xmlns:p14="http://schemas.microsoft.com/office/powerpoint/2010/main" val="14731976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nationalzoo.si.edu/scbi/migratorybirds/featured_photo/images/bigpic/howa5.jpg">
            <a:hlinkClick r:id="rId3"/>
          </p:cNvPr>
          <p:cNvPicPr>
            <a:picLocks noChangeAspect="1" noChangeArrowheads="1"/>
          </p:cNvPicPr>
          <p:nvPr/>
        </p:nvPicPr>
        <p:blipFill>
          <a:blip r:embed="rId4" cstate="print"/>
          <a:srcRect/>
          <a:stretch>
            <a:fillRect/>
          </a:stretch>
        </p:blipFill>
        <p:spPr bwMode="auto">
          <a:xfrm>
            <a:off x="1066800" y="0"/>
            <a:ext cx="6858000" cy="6858000"/>
          </a:xfrm>
          <a:prstGeom prst="rect">
            <a:avLst/>
          </a:prstGeom>
          <a:noFill/>
        </p:spPr>
      </p:pic>
    </p:spTree>
    <p:extLst>
      <p:ext uri="{BB962C8B-B14F-4D97-AF65-F5344CB8AC3E}">
        <p14:creationId xmlns:p14="http://schemas.microsoft.com/office/powerpoint/2010/main" val="56289527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sz="4000" dirty="0" smtClean="0"/>
              <a:t>Suitable </a:t>
            </a:r>
            <a:r>
              <a:rPr lang="en-US" sz="4000" dirty="0"/>
              <a:t>weather space </a:t>
            </a:r>
            <a:r>
              <a:rPr lang="en-US" sz="4000" dirty="0" smtClean="0"/>
              <a:t>1950-2011</a:t>
            </a:r>
            <a:endParaRPr lang="en-US" sz="40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965" t="30461" r="10861" b="21192"/>
          <a:stretch/>
        </p:blipFill>
        <p:spPr>
          <a:xfrm>
            <a:off x="1280159" y="1463040"/>
            <a:ext cx="6574536" cy="5400081"/>
          </a:xfrm>
          <a:prstGeom prst="rect">
            <a:avLst/>
          </a:prstGeom>
        </p:spPr>
      </p:pic>
    </p:spTree>
    <p:extLst>
      <p:ext uri="{BB962C8B-B14F-4D97-AF65-F5344CB8AC3E}">
        <p14:creationId xmlns:p14="http://schemas.microsoft.com/office/powerpoint/2010/main" val="56289527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4000" dirty="0" smtClean="0"/>
              <a:t>Suitable Climate </a:t>
            </a:r>
            <a:r>
              <a:rPr lang="en-US" sz="4000" dirty="0"/>
              <a:t>space </a:t>
            </a:r>
            <a:r>
              <a:rPr lang="en-US" sz="4000" dirty="0" smtClean="0"/>
              <a:t>2050</a:t>
            </a:r>
            <a:endParaRPr lang="en-US" sz="40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980" t="30450" r="10862" b="21238"/>
          <a:stretch/>
        </p:blipFill>
        <p:spPr>
          <a:xfrm>
            <a:off x="1280160" y="1463040"/>
            <a:ext cx="6572250" cy="5394960"/>
          </a:xfrm>
          <a:prstGeom prst="rect">
            <a:avLst/>
          </a:prstGeom>
        </p:spPr>
      </p:pic>
    </p:spTree>
    <p:extLst>
      <p:ext uri="{BB962C8B-B14F-4D97-AF65-F5344CB8AC3E}">
        <p14:creationId xmlns:p14="http://schemas.microsoft.com/office/powerpoint/2010/main" val="213244732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1280160" y="1463040"/>
            <a:ext cx="6574536" cy="5394960"/>
            <a:chOff x="304800" y="1757045"/>
            <a:chExt cx="2819400" cy="2738755"/>
          </a:xfrm>
        </p:grpSpPr>
        <p:pic>
          <p:nvPicPr>
            <p:cNvPr id="6" name="Picture 5"/>
            <p:cNvPicPr/>
            <p:nvPr/>
          </p:nvPicPr>
          <p:blipFill>
            <a:blip r:embed="rId3" cstate="print"/>
            <a:stretch>
              <a:fillRect/>
            </a:stretch>
          </p:blipFill>
          <p:spPr>
            <a:xfrm>
              <a:off x="304800" y="1757045"/>
              <a:ext cx="2819400" cy="2738755"/>
            </a:xfrm>
            <a:prstGeom prst="rect">
              <a:avLst/>
            </a:prstGeom>
          </p:spPr>
        </p:pic>
        <p:sp>
          <p:nvSpPr>
            <p:cNvPr id="2" name="Rectangle 1"/>
            <p:cNvSpPr/>
            <p:nvPr/>
          </p:nvSpPr>
          <p:spPr>
            <a:xfrm>
              <a:off x="609600" y="1780032"/>
              <a:ext cx="2362200" cy="2011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p:cNvSpPr>
            <a:spLocks noGrp="1"/>
          </p:cNvSpPr>
          <p:nvPr>
            <p:ph type="title"/>
          </p:nvPr>
        </p:nvSpPr>
        <p:spPr/>
        <p:txBody>
          <a:bodyPr>
            <a:normAutofit fontScale="90000"/>
          </a:bodyPr>
          <a:lstStyle/>
          <a:p>
            <a:r>
              <a:rPr lang="en-US" dirty="0" smtClean="0"/>
              <a:t>Hooded Warbler: </a:t>
            </a:r>
            <a:r>
              <a:rPr lang="en-US" dirty="0"/>
              <a:t/>
            </a:r>
            <a:br>
              <a:rPr lang="en-US" dirty="0"/>
            </a:br>
            <a:r>
              <a:rPr lang="en-US" dirty="0"/>
              <a:t>suitable </a:t>
            </a:r>
            <a:r>
              <a:rPr lang="en-US" dirty="0" smtClean="0"/>
              <a:t>Climate </a:t>
            </a:r>
            <a:r>
              <a:rPr lang="en-US" dirty="0"/>
              <a:t>space </a:t>
            </a:r>
            <a:r>
              <a:rPr lang="en-US" dirty="0" smtClean="0"/>
              <a:t>2050</a:t>
            </a:r>
            <a:endParaRPr lang="en-US" dirty="0"/>
          </a:p>
        </p:txBody>
      </p:sp>
    </p:spTree>
    <p:extLst>
      <p:ext uri="{BB962C8B-B14F-4D97-AF65-F5344CB8AC3E}">
        <p14:creationId xmlns:p14="http://schemas.microsoft.com/office/powerpoint/2010/main" val="213244732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Conclusions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vibriefing.com/wp-content/uploads/2012/11/big-data-securit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pic>
        <p:nvPicPr>
          <p:cNvPr id="19" name="Picture 4" descr="C:\Users\Admin\AppData\Local\Microsoft\Windows\Temporary Internet Files\Content.IE5\6F7P4RKU\MC900441310[1].png"/>
          <p:cNvPicPr>
            <a:picLocks noChangeAspect="1" noChangeArrowheads="1"/>
          </p:cNvPicPr>
          <p:nvPr/>
        </p:nvPicPr>
        <p:blipFill>
          <a:blip r:embed="rId3" cstate="print"/>
          <a:srcRect/>
          <a:stretch>
            <a:fillRect/>
          </a:stretch>
        </p:blipFill>
        <p:spPr bwMode="auto">
          <a:xfrm>
            <a:off x="-304800" y="609600"/>
            <a:ext cx="2667000" cy="2669951"/>
          </a:xfrm>
          <a:prstGeom prst="rect">
            <a:avLst/>
          </a:prstGeom>
          <a:noFill/>
          <a:ln w="9525">
            <a:noFill/>
            <a:miter lim="800000"/>
            <a:headEnd/>
            <a:tailEnd/>
          </a:ln>
        </p:spPr>
      </p:pic>
      <p:pic>
        <p:nvPicPr>
          <p:cNvPr id="20" name="Picture 4" descr="C:\Users\Admin\AppData\Local\Microsoft\Windows\Temporary Internet Files\Content.IE5\6F7P4RKU\MC900441310[1].png"/>
          <p:cNvPicPr>
            <a:picLocks noChangeAspect="1" noChangeArrowheads="1"/>
          </p:cNvPicPr>
          <p:nvPr/>
        </p:nvPicPr>
        <p:blipFill>
          <a:blip r:embed="rId3" cstate="print"/>
          <a:srcRect/>
          <a:stretch>
            <a:fillRect/>
          </a:stretch>
        </p:blipFill>
        <p:spPr bwMode="auto">
          <a:xfrm>
            <a:off x="7467600" y="1524000"/>
            <a:ext cx="1282868" cy="1284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Abundance declines</a:t>
            </a:r>
            <a:endParaRPr lang="en-US" dirty="0"/>
          </a:p>
        </p:txBody>
      </p:sp>
      <p:sp>
        <p:nvSpPr>
          <p:cNvPr id="6" name="Rectangle 5"/>
          <p:cNvSpPr/>
          <p:nvPr/>
        </p:nvSpPr>
        <p:spPr>
          <a:xfrm>
            <a:off x="1371600" y="2362200"/>
            <a:ext cx="1981200" cy="685800"/>
          </a:xfrm>
          <a:prstGeom prst="rect">
            <a:avLst/>
          </a:prstGeom>
          <a:solidFill>
            <a:schemeClr val="accent5">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Mortality</a:t>
            </a:r>
            <a:endParaRPr lang="en-US" sz="2800" dirty="0">
              <a:solidFill>
                <a:schemeClr val="bg1"/>
              </a:solidFill>
            </a:endParaRPr>
          </a:p>
        </p:txBody>
      </p:sp>
      <p:sp>
        <p:nvSpPr>
          <p:cNvPr id="7" name="Rectangle 6"/>
          <p:cNvSpPr/>
          <p:nvPr/>
        </p:nvSpPr>
        <p:spPr>
          <a:xfrm>
            <a:off x="5791200" y="2362200"/>
            <a:ext cx="1981200" cy="685800"/>
          </a:xfrm>
          <a:prstGeom prst="rect">
            <a:avLst/>
          </a:prstGeom>
          <a:solidFill>
            <a:schemeClr val="accent2">
              <a:lumMod val="60000"/>
              <a:lumOff val="4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smtClean="0">
                <a:solidFill>
                  <a:schemeClr val="bg1"/>
                </a:solidFill>
              </a:rPr>
              <a:t>Movement</a:t>
            </a:r>
            <a:endParaRPr lang="en-US" sz="2800" dirty="0">
              <a:solidFill>
                <a:schemeClr val="bg1"/>
              </a:solidFill>
            </a:endParaRPr>
          </a:p>
        </p:txBody>
      </p:sp>
      <p:sp>
        <p:nvSpPr>
          <p:cNvPr id="15" name="Rectangle 14"/>
          <p:cNvSpPr/>
          <p:nvPr/>
        </p:nvSpPr>
        <p:spPr>
          <a:xfrm>
            <a:off x="6858000" y="4724400"/>
            <a:ext cx="1981200" cy="990600"/>
          </a:xfrm>
          <a:prstGeom prst="rect">
            <a:avLst/>
          </a:prstGeom>
          <a:solidFill>
            <a:schemeClr val="accent2">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Concentrate in </a:t>
            </a:r>
            <a:r>
              <a:rPr lang="en-US" sz="2400" dirty="0" err="1" smtClean="0">
                <a:solidFill>
                  <a:schemeClr val="bg1"/>
                </a:solidFill>
              </a:rPr>
              <a:t>refugia</a:t>
            </a:r>
            <a:endParaRPr lang="en-US" sz="2400" dirty="0">
              <a:solidFill>
                <a:schemeClr val="bg1"/>
              </a:solidFill>
            </a:endParaRPr>
          </a:p>
        </p:txBody>
      </p:sp>
      <p:sp>
        <p:nvSpPr>
          <p:cNvPr id="16" name="Rectangle 15"/>
          <p:cNvSpPr/>
          <p:nvPr/>
        </p:nvSpPr>
        <p:spPr>
          <a:xfrm>
            <a:off x="4648200" y="4724400"/>
            <a:ext cx="1981200" cy="990600"/>
          </a:xfrm>
          <a:prstGeom prst="rect">
            <a:avLst/>
          </a:prstGeom>
          <a:solidFill>
            <a:schemeClr val="accent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Out-</a:t>
            </a:r>
            <a:br>
              <a:rPr lang="en-US" sz="2400" dirty="0" smtClean="0">
                <a:solidFill>
                  <a:schemeClr val="bg1"/>
                </a:solidFill>
              </a:rPr>
            </a:br>
            <a:r>
              <a:rPr lang="en-US" sz="2400" dirty="0" smtClean="0">
                <a:solidFill>
                  <a:schemeClr val="bg1"/>
                </a:solidFill>
              </a:rPr>
              <a:t>migration</a:t>
            </a:r>
            <a:endParaRPr lang="en-US" sz="2400" dirty="0">
              <a:solidFill>
                <a:schemeClr val="bg1"/>
              </a:solidFill>
            </a:endParaRPr>
          </a:p>
        </p:txBody>
      </p:sp>
      <p:sp>
        <p:nvSpPr>
          <p:cNvPr id="17" name="Rectangle 16"/>
          <p:cNvSpPr/>
          <p:nvPr/>
        </p:nvSpPr>
        <p:spPr>
          <a:xfrm>
            <a:off x="2438400" y="4724400"/>
            <a:ext cx="1981200" cy="990600"/>
          </a:xfrm>
          <a:prstGeom prst="rect">
            <a:avLst/>
          </a:prstGeom>
          <a:solidFill>
            <a:schemeClr val="accent5">
              <a:lumMod val="75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Adult </a:t>
            </a:r>
            <a:br>
              <a:rPr lang="en-US" sz="2400" dirty="0" smtClean="0">
                <a:solidFill>
                  <a:schemeClr val="bg1"/>
                </a:solidFill>
              </a:rPr>
            </a:br>
            <a:r>
              <a:rPr lang="en-US" sz="2400" dirty="0" smtClean="0">
                <a:solidFill>
                  <a:schemeClr val="bg1"/>
                </a:solidFill>
              </a:rPr>
              <a:t>mortality</a:t>
            </a:r>
            <a:endParaRPr lang="en-US" sz="2400" dirty="0">
              <a:solidFill>
                <a:schemeClr val="bg1"/>
              </a:solidFill>
            </a:endParaRPr>
          </a:p>
        </p:txBody>
      </p:sp>
      <p:sp>
        <p:nvSpPr>
          <p:cNvPr id="18" name="Rectangle 17"/>
          <p:cNvSpPr/>
          <p:nvPr/>
        </p:nvSpPr>
        <p:spPr>
          <a:xfrm>
            <a:off x="228600" y="4724400"/>
            <a:ext cx="1981200" cy="990600"/>
          </a:xfrm>
          <a:prstGeom prst="rect">
            <a:avLst/>
          </a:prstGeom>
          <a:solidFill>
            <a:schemeClr val="accent5">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smtClean="0">
                <a:solidFill>
                  <a:schemeClr val="bg1"/>
                </a:solidFill>
              </a:rPr>
              <a:t>Lower recruitment</a:t>
            </a:r>
            <a:endParaRPr lang="en-US" sz="2400" dirty="0">
              <a:solidFill>
                <a:schemeClr val="bg1"/>
              </a:solidFill>
            </a:endParaRPr>
          </a:p>
        </p:txBody>
      </p:sp>
      <p:cxnSp>
        <p:nvCxnSpPr>
          <p:cNvPr id="44" name="Straight Connector 43"/>
          <p:cNvCxnSpPr/>
          <p:nvPr/>
        </p:nvCxnSpPr>
        <p:spPr>
          <a:xfrm>
            <a:off x="23622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4290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a:off x="12954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a:off x="56388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a:off x="7848600" y="38862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6781800" y="3048000"/>
            <a:ext cx="0" cy="83820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a:off x="1295400" y="3886200"/>
            <a:ext cx="21336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a:stCxn id="2" idx="2"/>
          </p:cNvCxnSpPr>
          <p:nvPr/>
        </p:nvCxnSpPr>
        <p:spPr>
          <a:xfrm>
            <a:off x="4572000" y="1417638"/>
            <a:ext cx="0" cy="1249362"/>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a:stCxn id="6" idx="3"/>
            <a:endCxn id="7" idx="1"/>
          </p:cNvCxnSpPr>
          <p:nvPr/>
        </p:nvCxnSpPr>
        <p:spPr>
          <a:xfrm>
            <a:off x="3352800" y="2705100"/>
            <a:ext cx="24384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638800" y="3886200"/>
            <a:ext cx="2209800" cy="0"/>
          </a:xfrm>
          <a:prstGeom prst="line">
            <a:avLst/>
          </a:prstGeom>
          <a:ln w="57150">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pic>
        <p:nvPicPr>
          <p:cNvPr id="19" name="Picture 4" descr="C:\Users\Admin\AppData\Local\Microsoft\Windows\Temporary Internet Files\Content.IE5\6F7P4RKU\MC900441310[1].png"/>
          <p:cNvPicPr>
            <a:picLocks noChangeAspect="1" noChangeArrowheads="1"/>
          </p:cNvPicPr>
          <p:nvPr/>
        </p:nvPicPr>
        <p:blipFill>
          <a:blip r:embed="rId3" cstate="print"/>
          <a:srcRect/>
          <a:stretch>
            <a:fillRect/>
          </a:stretch>
        </p:blipFill>
        <p:spPr bwMode="auto">
          <a:xfrm>
            <a:off x="-304800" y="609600"/>
            <a:ext cx="2667000" cy="2669951"/>
          </a:xfrm>
          <a:prstGeom prst="rect">
            <a:avLst/>
          </a:prstGeom>
          <a:noFill/>
          <a:ln w="9525">
            <a:noFill/>
            <a:miter lim="800000"/>
            <a:headEnd/>
            <a:tailEnd/>
          </a:ln>
        </p:spPr>
      </p:pic>
      <p:pic>
        <p:nvPicPr>
          <p:cNvPr id="20" name="Picture 4" descr="C:\Users\Admin\AppData\Local\Microsoft\Windows\Temporary Internet Files\Content.IE5\6F7P4RKU\MC900441310[1].png"/>
          <p:cNvPicPr>
            <a:picLocks noChangeAspect="1" noChangeArrowheads="1"/>
          </p:cNvPicPr>
          <p:nvPr/>
        </p:nvPicPr>
        <p:blipFill>
          <a:blip r:embed="rId3" cstate="print"/>
          <a:srcRect/>
          <a:stretch>
            <a:fillRect/>
          </a:stretch>
        </p:blipFill>
        <p:spPr bwMode="auto">
          <a:xfrm>
            <a:off x="7467600" y="1524000"/>
            <a:ext cx="1282868" cy="1284288"/>
          </a:xfrm>
          <a:prstGeom prst="rect">
            <a:avLst/>
          </a:prstGeom>
          <a:noFill/>
          <a:ln w="9525">
            <a:noFill/>
            <a:miter lim="800000"/>
            <a:headEnd/>
            <a:tailEnd/>
          </a:ln>
        </p:spPr>
      </p:pic>
      <p:pic>
        <p:nvPicPr>
          <p:cNvPr id="22" name="Picture 4" descr="C:\Users\Admin\AppData\Local\Microsoft\Windows\Temporary Internet Files\Content.IE5\6F7P4RKU\MC900441310[1].png"/>
          <p:cNvPicPr>
            <a:picLocks noChangeAspect="1" noChangeArrowheads="1"/>
          </p:cNvPicPr>
          <p:nvPr/>
        </p:nvPicPr>
        <p:blipFill>
          <a:blip r:embed="rId3" cstate="print"/>
          <a:srcRect/>
          <a:stretch>
            <a:fillRect/>
          </a:stretch>
        </p:blipFill>
        <p:spPr bwMode="auto">
          <a:xfrm>
            <a:off x="4419600" y="3657600"/>
            <a:ext cx="1282868" cy="1284288"/>
          </a:xfrm>
          <a:prstGeom prst="rect">
            <a:avLst/>
          </a:prstGeom>
          <a:noFill/>
          <a:ln w="9525">
            <a:noFill/>
            <a:miter lim="800000"/>
            <a:headEnd/>
            <a:tailEnd/>
          </a:ln>
        </p:spPr>
      </p:pic>
      <p:pic>
        <p:nvPicPr>
          <p:cNvPr id="23" name="Picture 2" descr="https://encrypted-tbn3.gstatic.com/images?q=tbn:ANd9GcS5hHqCoY-fvCH6-x6u5qc518Nc4c5kNI0HYNoXbOVsBP-LIIqRjQ"/>
          <p:cNvPicPr>
            <a:picLocks noChangeAspect="1" noChangeArrowheads="1"/>
          </p:cNvPicPr>
          <p:nvPr/>
        </p:nvPicPr>
        <p:blipFill>
          <a:blip r:embed="rId4" cstate="print"/>
          <a:srcRect/>
          <a:stretch>
            <a:fillRect/>
          </a:stretch>
        </p:blipFill>
        <p:spPr bwMode="auto">
          <a:xfrm>
            <a:off x="7924800" y="3733800"/>
            <a:ext cx="685800" cy="947913"/>
          </a:xfrm>
          <a:prstGeom prst="rect">
            <a:avLst/>
          </a:prstGeom>
          <a:noFill/>
        </p:spPr>
      </p:pic>
      <p:pic>
        <p:nvPicPr>
          <p:cNvPr id="24" name="Picture 2" descr="https://encrypted-tbn3.gstatic.com/images?q=tbn:ANd9GcS5hHqCoY-fvCH6-x6u5qc518Nc4c5kNI0HYNoXbOVsBP-LIIqRjQ"/>
          <p:cNvPicPr>
            <a:picLocks noChangeAspect="1" noChangeArrowheads="1"/>
          </p:cNvPicPr>
          <p:nvPr/>
        </p:nvPicPr>
        <p:blipFill>
          <a:blip r:embed="rId4" cstate="print"/>
          <a:srcRect/>
          <a:stretch>
            <a:fillRect/>
          </a:stretch>
        </p:blipFill>
        <p:spPr bwMode="auto">
          <a:xfrm>
            <a:off x="3505200" y="3733800"/>
            <a:ext cx="685800" cy="947913"/>
          </a:xfrm>
          <a:prstGeom prst="rect">
            <a:avLst/>
          </a:prstGeom>
          <a:noFill/>
        </p:spPr>
      </p:pic>
      <p:pic>
        <p:nvPicPr>
          <p:cNvPr id="25" name="Picture 2" descr="https://encrypted-tbn3.gstatic.com/images?q=tbn:ANd9GcS5hHqCoY-fvCH6-x6u5qc518Nc4c5kNI0HYNoXbOVsBP-LIIqRjQ"/>
          <p:cNvPicPr>
            <a:picLocks noChangeAspect="1" noChangeArrowheads="1"/>
          </p:cNvPicPr>
          <p:nvPr/>
        </p:nvPicPr>
        <p:blipFill>
          <a:blip r:embed="rId4" cstate="print"/>
          <a:srcRect/>
          <a:stretch>
            <a:fillRect/>
          </a:stretch>
        </p:blipFill>
        <p:spPr bwMode="auto">
          <a:xfrm>
            <a:off x="533400" y="3733800"/>
            <a:ext cx="685800" cy="94791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897" b="23794"/>
          <a:stretch/>
        </p:blipFill>
        <p:spPr>
          <a:xfrm>
            <a:off x="0" y="304800"/>
            <a:ext cx="9107292" cy="6400800"/>
          </a:xfrm>
          <a:prstGeom prst="rect">
            <a:avLst/>
          </a:prstGeom>
          <a:noFill/>
        </p:spPr>
      </p:pic>
    </p:spTree>
    <p:extLst>
      <p:ext uri="{BB962C8B-B14F-4D97-AF65-F5344CB8AC3E}">
        <p14:creationId xmlns:p14="http://schemas.microsoft.com/office/powerpoint/2010/main" val="115304158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81600" y="4038600"/>
            <a:ext cx="2582758" cy="2123658"/>
          </a:xfrm>
          <a:prstGeom prst="rect">
            <a:avLst/>
          </a:prstGeom>
          <a:noFill/>
        </p:spPr>
        <p:txBody>
          <a:bodyPr wrap="none" rtlCol="0">
            <a:spAutoFit/>
          </a:bodyPr>
          <a:lstStyle/>
          <a:p>
            <a:pPr algn="ctr"/>
            <a:r>
              <a:rPr lang="en-US" sz="6600" dirty="0" smtClean="0">
                <a:solidFill>
                  <a:schemeClr val="tx1">
                    <a:lumMod val="95000"/>
                  </a:schemeClr>
                </a:solidFill>
                <a:effectLst>
                  <a:outerShdw blurRad="38100" dist="38100" dir="2700000" algn="tl">
                    <a:srgbClr val="000000">
                      <a:alpha val="43137"/>
                    </a:srgbClr>
                  </a:outerShdw>
                </a:effectLst>
              </a:rPr>
              <a:t>Thank</a:t>
            </a:r>
          </a:p>
          <a:p>
            <a:pPr algn="ctr"/>
            <a:r>
              <a:rPr lang="en-US" sz="6600" dirty="0" smtClean="0">
                <a:solidFill>
                  <a:schemeClr val="tx1">
                    <a:lumMod val="95000"/>
                  </a:schemeClr>
                </a:solidFill>
                <a:effectLst>
                  <a:outerShdw blurRad="38100" dist="38100" dir="2700000" algn="tl">
                    <a:srgbClr val="000000">
                      <a:alpha val="43137"/>
                    </a:srgbClr>
                  </a:outerShdw>
                </a:effectLst>
              </a:rPr>
              <a:t>You!!</a:t>
            </a:r>
            <a:endParaRPr lang="en-US" sz="6600" dirty="0">
              <a:solidFill>
                <a:schemeClr val="tx1">
                  <a:lumMod val="95000"/>
                </a:schemeClr>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events data</a:t>
            </a:r>
            <a:endParaRPr lang="en-US" dirty="0"/>
          </a:p>
        </p:txBody>
      </p:sp>
      <p:sp>
        <p:nvSpPr>
          <p:cNvPr id="3" name="Content Placeholder 2"/>
          <p:cNvSpPr>
            <a:spLocks noGrp="1"/>
          </p:cNvSpPr>
          <p:nvPr>
            <p:ph idx="1"/>
          </p:nvPr>
        </p:nvSpPr>
        <p:spPr>
          <a:xfrm>
            <a:off x="457200" y="1600200"/>
            <a:ext cx="8534400" cy="4525963"/>
          </a:xfrm>
        </p:spPr>
        <p:txBody>
          <a:bodyPr>
            <a:normAutofit/>
          </a:bodyPr>
          <a:lstStyle/>
          <a:p>
            <a:r>
              <a:rPr lang="en-US" dirty="0" smtClean="0"/>
              <a:t>Droughts: </a:t>
            </a:r>
          </a:p>
          <a:p>
            <a:pPr lvl="1"/>
            <a:r>
              <a:rPr lang="en-US" dirty="0" smtClean="0"/>
              <a:t>MODIS NDVI anomalies</a:t>
            </a:r>
          </a:p>
          <a:p>
            <a:pPr lvl="2"/>
            <a:r>
              <a:rPr lang="en-US" dirty="0" smtClean="0"/>
              <a:t>Given monthly NDVI versus its mean 2003 - 2011</a:t>
            </a:r>
          </a:p>
          <a:p>
            <a:pPr lvl="1"/>
            <a:r>
              <a:rPr lang="en-US" dirty="0" smtClean="0"/>
              <a:t>National Land Data Assimilation System NLDAS2 </a:t>
            </a:r>
          </a:p>
          <a:p>
            <a:pPr lvl="2"/>
            <a:r>
              <a:rPr lang="en-US" dirty="0" smtClean="0"/>
              <a:t>Standardized Precipitation Index (SPI)</a:t>
            </a:r>
          </a:p>
          <a:p>
            <a:pPr lvl="2"/>
            <a:r>
              <a:rPr lang="en-US" dirty="0" smtClean="0"/>
              <a:t>Standardized Precipitation Deficit (SPEI)</a:t>
            </a:r>
          </a:p>
          <a:p>
            <a:pPr lvl="2"/>
            <a:r>
              <a:rPr lang="en-US" dirty="0" smtClean="0"/>
              <a:t>For each day from 1979 to 2012, in windows of 1, 3, 5, 10, 15, 20, 30, 45, 60, 75, 90, 120, 150, 180, 270 days, and 1, 2, 3, 4, 5 years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events data</a:t>
            </a:r>
            <a:endParaRPr lang="en-US" dirty="0"/>
          </a:p>
        </p:txBody>
      </p:sp>
      <p:sp>
        <p:nvSpPr>
          <p:cNvPr id="3" name="Content Placeholder 2"/>
          <p:cNvSpPr>
            <a:spLocks noGrp="1"/>
          </p:cNvSpPr>
          <p:nvPr>
            <p:ph idx="1"/>
          </p:nvPr>
        </p:nvSpPr>
        <p:spPr>
          <a:xfrm>
            <a:off x="457200" y="1600200"/>
            <a:ext cx="8534400" cy="4525963"/>
          </a:xfrm>
        </p:spPr>
        <p:txBody>
          <a:bodyPr>
            <a:normAutofit/>
          </a:bodyPr>
          <a:lstStyle/>
          <a:p>
            <a:r>
              <a:rPr lang="en-US" dirty="0" smtClean="0"/>
              <a:t>Heat Waves</a:t>
            </a:r>
          </a:p>
          <a:p>
            <a:pPr lvl="1"/>
            <a:r>
              <a:rPr lang="en-US" dirty="0" smtClean="0"/>
              <a:t>MODIS Land Surface Temperature </a:t>
            </a:r>
            <a:r>
              <a:rPr lang="en-US" dirty="0" err="1" smtClean="0"/>
              <a:t>exceedances</a:t>
            </a:r>
            <a:endParaRPr lang="en-US" dirty="0" smtClean="0"/>
          </a:p>
          <a:p>
            <a:pPr lvl="1"/>
            <a:r>
              <a:rPr lang="en-US" dirty="0" smtClean="0"/>
              <a:t>NLDAS2 </a:t>
            </a:r>
          </a:p>
          <a:p>
            <a:pPr lvl="2"/>
            <a:r>
              <a:rPr lang="en-US" dirty="0" smtClean="0"/>
              <a:t>Standardized Temperature Index Maximum (</a:t>
            </a:r>
            <a:r>
              <a:rPr lang="en-US" dirty="0" err="1" smtClean="0"/>
              <a:t>STI</a:t>
            </a:r>
            <a:r>
              <a:rPr lang="en-US" baseline="-25000" dirty="0" err="1" smtClean="0"/>
              <a:t>max</a:t>
            </a:r>
            <a:r>
              <a:rPr lang="en-US" dirty="0" smtClean="0"/>
              <a:t>)</a:t>
            </a:r>
          </a:p>
          <a:p>
            <a:r>
              <a:rPr lang="en-US" dirty="0" smtClean="0"/>
              <a:t>Spring Cold Snaps</a:t>
            </a:r>
          </a:p>
          <a:p>
            <a:pPr lvl="1"/>
            <a:r>
              <a:rPr lang="en-US" dirty="0" smtClean="0"/>
              <a:t>MODIS snow cover</a:t>
            </a:r>
          </a:p>
          <a:p>
            <a:pPr lvl="1"/>
            <a:r>
              <a:rPr lang="en-US" dirty="0" smtClean="0"/>
              <a:t>NLDAS2</a:t>
            </a:r>
          </a:p>
          <a:p>
            <a:pPr lvl="2"/>
            <a:r>
              <a:rPr lang="en-US" dirty="0" smtClean="0"/>
              <a:t>Standardized Temperature Index Minimum (</a:t>
            </a:r>
            <a:r>
              <a:rPr lang="en-US" dirty="0" err="1" smtClean="0"/>
              <a:t>STI</a:t>
            </a:r>
            <a:r>
              <a:rPr lang="en-US" baseline="-25000" dirty="0" err="1" smtClean="0"/>
              <a:t>min</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gorzo\Desktop\breed2011.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1600"/>
            <a:ext cx="911111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fontScale="90000"/>
          </a:bodyPr>
          <a:lstStyle/>
          <a:p>
            <a:r>
              <a:rPr lang="en-US" dirty="0" smtClean="0"/>
              <a:t>June 2011 MODIS LST </a:t>
            </a:r>
            <a:r>
              <a:rPr lang="en-US" dirty="0" err="1" smtClean="0"/>
              <a:t>exceedance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228600" y="762000"/>
            <a:chExt cx="7315200" cy="4572000"/>
          </a:xfrm>
        </p:grpSpPr>
        <p:pic>
          <p:nvPicPr>
            <p:cNvPr id="1026" name="Picture 2" descr="C:\Users\Ruben\Pictures\BigMeetingMaps\2012TMaxSTI.bmp"/>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74779"/>
              <a:ext cx="3657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uben\Pictures\BigMeetingMaps\2012TMinSTI.bmp"/>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762000"/>
              <a:ext cx="3657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uben\Pictures\BigMeetingMaps\2012SPI.bmp"/>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3048000"/>
              <a:ext cx="3657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uben\Pictures\BigMeetingMaps\2012SPEI.bmp"/>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3048000"/>
              <a:ext cx="3657600" cy="228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46425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vibriefing.com/wp-content/uploads/2012/11/big-data-securit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4253</TotalTime>
  <Words>855</Words>
  <Application>Microsoft Macintosh PowerPoint</Application>
  <PresentationFormat>On-screen Show (4:3)</PresentationFormat>
  <Paragraphs>302</Paragraphs>
  <Slides>49</Slides>
  <Notes>19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The effects of extreme climate events  on avian demographics:  the role of habitat refugia in mitigating climate change effects  Year 2</vt:lpstr>
      <vt:lpstr>Main Goals</vt:lpstr>
      <vt:lpstr>Main Goals</vt:lpstr>
      <vt:lpstr>Abundance declines</vt:lpstr>
      <vt:lpstr>Extreme events data</vt:lpstr>
      <vt:lpstr>Extreme events data</vt:lpstr>
      <vt:lpstr>June 2011 MODIS LST exceedance</vt:lpstr>
      <vt:lpstr>PowerPoint Presentation</vt:lpstr>
      <vt:lpstr>PowerPoint Presentation</vt:lpstr>
      <vt:lpstr>Abundance declines</vt:lpstr>
      <vt:lpstr>PowerPoint Presentation</vt:lpstr>
      <vt:lpstr>Route importance</vt:lpstr>
      <vt:lpstr>2007 May SPI </vt:lpstr>
      <vt:lpstr>Importance x 2007 May SPI</vt:lpstr>
      <vt:lpstr>Importance x 2007 May SPI</vt:lpstr>
      <vt:lpstr>May droughts for Chippers</vt:lpstr>
      <vt:lpstr>Statistical modeling</vt:lpstr>
      <vt:lpstr>PowerPoint Presentation</vt:lpstr>
      <vt:lpstr>Results</vt:lpstr>
      <vt:lpstr>Results</vt:lpstr>
      <vt:lpstr>Abundance declines</vt:lpstr>
      <vt:lpstr>Abundance declines</vt:lpstr>
      <vt:lpstr>MAPS (Monitoring Avian Productivity and Survival) Stations</vt:lpstr>
      <vt:lpstr>PowerPoint Presentation</vt:lpstr>
      <vt:lpstr>PowerPoint Presentation</vt:lpstr>
      <vt:lpstr>PowerPoint Presentation</vt:lpstr>
      <vt:lpstr>PowerPoint Presentation</vt:lpstr>
      <vt:lpstr>Abundance declines</vt:lpstr>
      <vt:lpstr>Abundance declines</vt:lpstr>
      <vt:lpstr>Abundance declines</vt:lpstr>
      <vt:lpstr>PowerPoint Presentation</vt:lpstr>
      <vt:lpstr>Dickcissel suitable weather space</vt:lpstr>
      <vt:lpstr>Normal year - 2011</vt:lpstr>
      <vt:lpstr>Drought year - 1988</vt:lpstr>
      <vt:lpstr>Dickcissel </vt:lpstr>
      <vt:lpstr>Abundance declines</vt:lpstr>
      <vt:lpstr>Main Goals</vt:lpstr>
      <vt:lpstr>PowerPoint Presentation</vt:lpstr>
      <vt:lpstr>Species of Greatest Conservation Need</vt:lpstr>
      <vt:lpstr>PowerPoint Presentation</vt:lpstr>
      <vt:lpstr>Suitable weather space 1950-2011</vt:lpstr>
      <vt:lpstr>Suitable Climate space 2050</vt:lpstr>
      <vt:lpstr>Hooded Warbler:  suitable Climate space 2050</vt:lpstr>
      <vt:lpstr>Conclusions</vt:lpstr>
      <vt:lpstr>PowerPoint Presentation</vt:lpstr>
      <vt:lpstr>Abundance declines</vt:lpstr>
      <vt:lpstr>Abundance declines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effects of extreme climate events  on avian demographics: the role of habitat refugia in mitigating climate change</dc:title>
  <dc:creator>Windows User</dc:creator>
  <cp:lastModifiedBy>Leanne Creamer</cp:lastModifiedBy>
  <cp:revision>85</cp:revision>
  <dcterms:created xsi:type="dcterms:W3CDTF">2013-04-18T14:25:50Z</dcterms:created>
  <dcterms:modified xsi:type="dcterms:W3CDTF">2013-04-26T20:29:49Z</dcterms:modified>
</cp:coreProperties>
</file>